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6"/>
  </p:notesMasterIdLst>
  <p:handoutMasterIdLst>
    <p:handoutMasterId r:id="rId166"/>
  </p:handoutMasterIdLst>
  <p:sldIdLst>
    <p:sldId id="257" r:id="rId3"/>
    <p:sldId id="259" r:id="rId4"/>
    <p:sldId id="271" r:id="rId5"/>
    <p:sldId id="262" r:id="rId6"/>
    <p:sldId id="263" r:id="rId7"/>
    <p:sldId id="266" r:id="rId8"/>
    <p:sldId id="268" r:id="rId9"/>
    <p:sldId id="269" r:id="rId10"/>
    <p:sldId id="270" r:id="rId11"/>
    <p:sldId id="258" r:id="rId12"/>
    <p:sldId id="273" r:id="rId13"/>
    <p:sldId id="275" r:id="rId14"/>
    <p:sldId id="276" r:id="rId15"/>
    <p:sldId id="277" r:id="rId16"/>
    <p:sldId id="278" r:id="rId17"/>
    <p:sldId id="260" r:id="rId18"/>
    <p:sldId id="274" r:id="rId19"/>
    <p:sldId id="267" r:id="rId20"/>
    <p:sldId id="287" r:id="rId21"/>
    <p:sldId id="288" r:id="rId22"/>
    <p:sldId id="290" r:id="rId23"/>
    <p:sldId id="289" r:id="rId24"/>
    <p:sldId id="292" r:id="rId25"/>
    <p:sldId id="293" r:id="rId26"/>
    <p:sldId id="294" r:id="rId27"/>
    <p:sldId id="295" r:id="rId28"/>
    <p:sldId id="296" r:id="rId29"/>
    <p:sldId id="297" r:id="rId30"/>
    <p:sldId id="298" r:id="rId31"/>
    <p:sldId id="291" r:id="rId32"/>
    <p:sldId id="301" r:id="rId33"/>
    <p:sldId id="303" r:id="rId34"/>
    <p:sldId id="300" r:id="rId35"/>
    <p:sldId id="391" r:id="rId36"/>
    <p:sldId id="305" r:id="rId37"/>
    <p:sldId id="306" r:id="rId38"/>
    <p:sldId id="307" r:id="rId39"/>
    <p:sldId id="308" r:id="rId40"/>
    <p:sldId id="309" r:id="rId41"/>
    <p:sldId id="310" r:id="rId42"/>
    <p:sldId id="311" r:id="rId43"/>
    <p:sldId id="313" r:id="rId44"/>
    <p:sldId id="314" r:id="rId45"/>
    <p:sldId id="317" r:id="rId46"/>
    <p:sldId id="316" r:id="rId47"/>
    <p:sldId id="315" r:id="rId48"/>
    <p:sldId id="318" r:id="rId49"/>
    <p:sldId id="321" r:id="rId50"/>
    <p:sldId id="322" r:id="rId51"/>
    <p:sldId id="382" r:id="rId52"/>
    <p:sldId id="329" r:id="rId53"/>
    <p:sldId id="323" r:id="rId54"/>
    <p:sldId id="326" r:id="rId55"/>
    <p:sldId id="378" r:id="rId56"/>
    <p:sldId id="380" r:id="rId57"/>
    <p:sldId id="384" r:id="rId58"/>
    <p:sldId id="379" r:id="rId59"/>
    <p:sldId id="383" r:id="rId60"/>
    <p:sldId id="389" r:id="rId61"/>
    <p:sldId id="386" r:id="rId62"/>
    <p:sldId id="387" r:id="rId63"/>
    <p:sldId id="390" r:id="rId64"/>
    <p:sldId id="388" r:id="rId65"/>
    <p:sldId id="448" r:id="rId67"/>
    <p:sldId id="381" r:id="rId68"/>
    <p:sldId id="452" r:id="rId69"/>
    <p:sldId id="498" r:id="rId70"/>
    <p:sldId id="508" r:id="rId71"/>
    <p:sldId id="451" r:id="rId72"/>
    <p:sldId id="453" r:id="rId73"/>
    <p:sldId id="368" r:id="rId74"/>
    <p:sldId id="454" r:id="rId75"/>
    <p:sldId id="455" r:id="rId76"/>
    <p:sldId id="456" r:id="rId77"/>
    <p:sldId id="457" r:id="rId78"/>
    <p:sldId id="458" r:id="rId79"/>
    <p:sldId id="459" r:id="rId80"/>
    <p:sldId id="460" r:id="rId81"/>
    <p:sldId id="464" r:id="rId82"/>
    <p:sldId id="510" r:id="rId83"/>
    <p:sldId id="509" r:id="rId84"/>
    <p:sldId id="515" r:id="rId85"/>
    <p:sldId id="511" r:id="rId86"/>
    <p:sldId id="516" r:id="rId87"/>
    <p:sldId id="517" r:id="rId88"/>
    <p:sldId id="514" r:id="rId89"/>
    <p:sldId id="450" r:id="rId90"/>
    <p:sldId id="463" r:id="rId91"/>
    <p:sldId id="462" r:id="rId92"/>
    <p:sldId id="494" r:id="rId93"/>
    <p:sldId id="465" r:id="rId94"/>
    <p:sldId id="461" r:id="rId95"/>
    <p:sldId id="371" r:id="rId96"/>
    <p:sldId id="495" r:id="rId97"/>
    <p:sldId id="373" r:id="rId98"/>
    <p:sldId id="372" r:id="rId99"/>
    <p:sldId id="496" r:id="rId100"/>
    <p:sldId id="375" r:id="rId101"/>
    <p:sldId id="376" r:id="rId102"/>
    <p:sldId id="505" r:id="rId103"/>
    <p:sldId id="447" r:id="rId104"/>
    <p:sldId id="320" r:id="rId105"/>
    <p:sldId id="336" r:id="rId106"/>
    <p:sldId id="337" r:id="rId107"/>
    <p:sldId id="338" r:id="rId108"/>
    <p:sldId id="339" r:id="rId109"/>
    <p:sldId id="499" r:id="rId110"/>
    <p:sldId id="342" r:id="rId111"/>
    <p:sldId id="344" r:id="rId112"/>
    <p:sldId id="347" r:id="rId113"/>
    <p:sldId id="345" r:id="rId114"/>
    <p:sldId id="346" r:id="rId115"/>
    <p:sldId id="500" r:id="rId116"/>
    <p:sldId id="343" r:id="rId117"/>
    <p:sldId id="348" r:id="rId118"/>
    <p:sldId id="501" r:id="rId119"/>
    <p:sldId id="349" r:id="rId120"/>
    <p:sldId id="327" r:id="rId121"/>
    <p:sldId id="512" r:id="rId122"/>
    <p:sldId id="513" r:id="rId123"/>
    <p:sldId id="504" r:id="rId124"/>
    <p:sldId id="507" r:id="rId125"/>
    <p:sldId id="351" r:id="rId126"/>
    <p:sldId id="352" r:id="rId127"/>
    <p:sldId id="503" r:id="rId128"/>
    <p:sldId id="519" r:id="rId129"/>
    <p:sldId id="520" r:id="rId130"/>
    <p:sldId id="521" r:id="rId131"/>
    <p:sldId id="527" r:id="rId132"/>
    <p:sldId id="526" r:id="rId133"/>
    <p:sldId id="523" r:id="rId134"/>
    <p:sldId id="522" r:id="rId135"/>
    <p:sldId id="524" r:id="rId136"/>
    <p:sldId id="600" r:id="rId137"/>
    <p:sldId id="601" r:id="rId138"/>
    <p:sldId id="576" r:id="rId139"/>
    <p:sldId id="578" r:id="rId140"/>
    <p:sldId id="579" r:id="rId141"/>
    <p:sldId id="587" r:id="rId142"/>
    <p:sldId id="590" r:id="rId143"/>
    <p:sldId id="580" r:id="rId144"/>
    <p:sldId id="581" r:id="rId145"/>
    <p:sldId id="582" r:id="rId146"/>
    <p:sldId id="330" r:id="rId147"/>
    <p:sldId id="518" r:id="rId148"/>
    <p:sldId id="602" r:id="rId149"/>
    <p:sldId id="604" r:id="rId150"/>
    <p:sldId id="606" r:id="rId151"/>
    <p:sldId id="605" r:id="rId152"/>
    <p:sldId id="607" r:id="rId153"/>
    <p:sldId id="608" r:id="rId154"/>
    <p:sldId id="609" r:id="rId155"/>
    <p:sldId id="610" r:id="rId156"/>
    <p:sldId id="617" r:id="rId157"/>
    <p:sldId id="611" r:id="rId158"/>
    <p:sldId id="612" r:id="rId159"/>
    <p:sldId id="613" r:id="rId160"/>
    <p:sldId id="614" r:id="rId161"/>
    <p:sldId id="615" r:id="rId162"/>
    <p:sldId id="616" r:id="rId163"/>
    <p:sldId id="583" r:id="rId164"/>
    <p:sldId id="618" r:id="rId16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51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6.xml"/><Relationship Id="rId98" Type="http://schemas.openxmlformats.org/officeDocument/2006/relationships/slide" Target="slides/slide95.xml"/><Relationship Id="rId97" Type="http://schemas.openxmlformats.org/officeDocument/2006/relationships/slide" Target="slides/slide94.xml"/><Relationship Id="rId96" Type="http://schemas.openxmlformats.org/officeDocument/2006/relationships/slide" Target="slides/slide93.xml"/><Relationship Id="rId95" Type="http://schemas.openxmlformats.org/officeDocument/2006/relationships/slide" Target="slides/slide92.xml"/><Relationship Id="rId94" Type="http://schemas.openxmlformats.org/officeDocument/2006/relationships/slide" Target="slides/slide91.xml"/><Relationship Id="rId93" Type="http://schemas.openxmlformats.org/officeDocument/2006/relationships/slide" Target="slides/slide90.xml"/><Relationship Id="rId92" Type="http://schemas.openxmlformats.org/officeDocument/2006/relationships/slide" Target="slides/slide89.xml"/><Relationship Id="rId91" Type="http://schemas.openxmlformats.org/officeDocument/2006/relationships/slide" Target="slides/slide88.xml"/><Relationship Id="rId90" Type="http://schemas.openxmlformats.org/officeDocument/2006/relationships/slide" Target="slides/slide87.xml"/><Relationship Id="rId9" Type="http://schemas.openxmlformats.org/officeDocument/2006/relationships/slide" Target="slides/slide7.xml"/><Relationship Id="rId89" Type="http://schemas.openxmlformats.org/officeDocument/2006/relationships/slide" Target="slides/slide86.xml"/><Relationship Id="rId88" Type="http://schemas.openxmlformats.org/officeDocument/2006/relationships/slide" Target="slides/slide85.xml"/><Relationship Id="rId87" Type="http://schemas.openxmlformats.org/officeDocument/2006/relationships/slide" Target="slides/slide84.xml"/><Relationship Id="rId86" Type="http://schemas.openxmlformats.org/officeDocument/2006/relationships/slide" Target="slides/slide83.xml"/><Relationship Id="rId85" Type="http://schemas.openxmlformats.org/officeDocument/2006/relationships/slide" Target="slides/slide82.xml"/><Relationship Id="rId84" Type="http://schemas.openxmlformats.org/officeDocument/2006/relationships/slide" Target="slides/slide81.xml"/><Relationship Id="rId83" Type="http://schemas.openxmlformats.org/officeDocument/2006/relationships/slide" Target="slides/slide80.xml"/><Relationship Id="rId82" Type="http://schemas.openxmlformats.org/officeDocument/2006/relationships/slide" Target="slides/slide79.xml"/><Relationship Id="rId81" Type="http://schemas.openxmlformats.org/officeDocument/2006/relationships/slide" Target="slides/slide78.xml"/><Relationship Id="rId80" Type="http://schemas.openxmlformats.org/officeDocument/2006/relationships/slide" Target="slides/slide77.xml"/><Relationship Id="rId8" Type="http://schemas.openxmlformats.org/officeDocument/2006/relationships/slide" Target="slides/slide6.xml"/><Relationship Id="rId79" Type="http://schemas.openxmlformats.org/officeDocument/2006/relationships/slide" Target="slides/slide76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5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9" Type="http://schemas.openxmlformats.org/officeDocument/2006/relationships/tableStyles" Target="tableStyles.xml"/><Relationship Id="rId168" Type="http://schemas.openxmlformats.org/officeDocument/2006/relationships/viewProps" Target="viewProps.xml"/><Relationship Id="rId167" Type="http://schemas.openxmlformats.org/officeDocument/2006/relationships/presProps" Target="presProps.xml"/><Relationship Id="rId166" Type="http://schemas.openxmlformats.org/officeDocument/2006/relationships/handoutMaster" Target="handoutMasters/handoutMaster1.xml"/><Relationship Id="rId165" Type="http://schemas.openxmlformats.org/officeDocument/2006/relationships/slide" Target="slides/slide162.xml"/><Relationship Id="rId164" Type="http://schemas.openxmlformats.org/officeDocument/2006/relationships/slide" Target="slides/slide161.xml"/><Relationship Id="rId163" Type="http://schemas.openxmlformats.org/officeDocument/2006/relationships/slide" Target="slides/slide160.xml"/><Relationship Id="rId162" Type="http://schemas.openxmlformats.org/officeDocument/2006/relationships/slide" Target="slides/slide159.xml"/><Relationship Id="rId161" Type="http://schemas.openxmlformats.org/officeDocument/2006/relationships/slide" Target="slides/slide158.xml"/><Relationship Id="rId160" Type="http://schemas.openxmlformats.org/officeDocument/2006/relationships/slide" Target="slides/slide157.xml"/><Relationship Id="rId16" Type="http://schemas.openxmlformats.org/officeDocument/2006/relationships/slide" Target="slides/slide14.xml"/><Relationship Id="rId159" Type="http://schemas.openxmlformats.org/officeDocument/2006/relationships/slide" Target="slides/slide156.xml"/><Relationship Id="rId158" Type="http://schemas.openxmlformats.org/officeDocument/2006/relationships/slide" Target="slides/slide155.xml"/><Relationship Id="rId157" Type="http://schemas.openxmlformats.org/officeDocument/2006/relationships/slide" Target="slides/slide154.xml"/><Relationship Id="rId156" Type="http://schemas.openxmlformats.org/officeDocument/2006/relationships/slide" Target="slides/slide153.xml"/><Relationship Id="rId155" Type="http://schemas.openxmlformats.org/officeDocument/2006/relationships/slide" Target="slides/slide152.xml"/><Relationship Id="rId154" Type="http://schemas.openxmlformats.org/officeDocument/2006/relationships/slide" Target="slides/slide151.xml"/><Relationship Id="rId153" Type="http://schemas.openxmlformats.org/officeDocument/2006/relationships/slide" Target="slides/slide150.xml"/><Relationship Id="rId152" Type="http://schemas.openxmlformats.org/officeDocument/2006/relationships/slide" Target="slides/slide149.xml"/><Relationship Id="rId151" Type="http://schemas.openxmlformats.org/officeDocument/2006/relationships/slide" Target="slides/slide148.xml"/><Relationship Id="rId150" Type="http://schemas.openxmlformats.org/officeDocument/2006/relationships/slide" Target="slides/slide147.xml"/><Relationship Id="rId15" Type="http://schemas.openxmlformats.org/officeDocument/2006/relationships/slide" Target="slides/slide13.xml"/><Relationship Id="rId149" Type="http://schemas.openxmlformats.org/officeDocument/2006/relationships/slide" Target="slides/slide146.xml"/><Relationship Id="rId148" Type="http://schemas.openxmlformats.org/officeDocument/2006/relationships/slide" Target="slides/slide145.xml"/><Relationship Id="rId147" Type="http://schemas.openxmlformats.org/officeDocument/2006/relationships/slide" Target="slides/slide144.xml"/><Relationship Id="rId146" Type="http://schemas.openxmlformats.org/officeDocument/2006/relationships/slide" Target="slides/slide143.xml"/><Relationship Id="rId145" Type="http://schemas.openxmlformats.org/officeDocument/2006/relationships/slide" Target="slides/slide142.xml"/><Relationship Id="rId144" Type="http://schemas.openxmlformats.org/officeDocument/2006/relationships/slide" Target="slides/slide141.xml"/><Relationship Id="rId143" Type="http://schemas.openxmlformats.org/officeDocument/2006/relationships/slide" Target="slides/slide140.xml"/><Relationship Id="rId142" Type="http://schemas.openxmlformats.org/officeDocument/2006/relationships/slide" Target="slides/slide139.xml"/><Relationship Id="rId141" Type="http://schemas.openxmlformats.org/officeDocument/2006/relationships/slide" Target="slides/slide138.xml"/><Relationship Id="rId140" Type="http://schemas.openxmlformats.org/officeDocument/2006/relationships/slide" Target="slides/slide137.xml"/><Relationship Id="rId14" Type="http://schemas.openxmlformats.org/officeDocument/2006/relationships/slide" Target="slides/slide12.xml"/><Relationship Id="rId139" Type="http://schemas.openxmlformats.org/officeDocument/2006/relationships/slide" Target="slides/slide136.xml"/><Relationship Id="rId138" Type="http://schemas.openxmlformats.org/officeDocument/2006/relationships/slide" Target="slides/slide135.xml"/><Relationship Id="rId137" Type="http://schemas.openxmlformats.org/officeDocument/2006/relationships/slide" Target="slides/slide134.xml"/><Relationship Id="rId136" Type="http://schemas.openxmlformats.org/officeDocument/2006/relationships/slide" Target="slides/slide133.xml"/><Relationship Id="rId135" Type="http://schemas.openxmlformats.org/officeDocument/2006/relationships/slide" Target="slides/slide132.xml"/><Relationship Id="rId134" Type="http://schemas.openxmlformats.org/officeDocument/2006/relationships/slide" Target="slides/slide131.xml"/><Relationship Id="rId133" Type="http://schemas.openxmlformats.org/officeDocument/2006/relationships/slide" Target="slides/slide130.xml"/><Relationship Id="rId132" Type="http://schemas.openxmlformats.org/officeDocument/2006/relationships/slide" Target="slides/slide129.xml"/><Relationship Id="rId131" Type="http://schemas.openxmlformats.org/officeDocument/2006/relationships/slide" Target="slides/slide128.xml"/><Relationship Id="rId130" Type="http://schemas.openxmlformats.org/officeDocument/2006/relationships/slide" Target="slides/slide127.xml"/><Relationship Id="rId13" Type="http://schemas.openxmlformats.org/officeDocument/2006/relationships/slide" Target="slides/slide11.xml"/><Relationship Id="rId129" Type="http://schemas.openxmlformats.org/officeDocument/2006/relationships/slide" Target="slides/slide126.xml"/><Relationship Id="rId128" Type="http://schemas.openxmlformats.org/officeDocument/2006/relationships/slide" Target="slides/slide125.xml"/><Relationship Id="rId127" Type="http://schemas.openxmlformats.org/officeDocument/2006/relationships/slide" Target="slides/slide124.xml"/><Relationship Id="rId126" Type="http://schemas.openxmlformats.org/officeDocument/2006/relationships/slide" Target="slides/slide123.xml"/><Relationship Id="rId125" Type="http://schemas.openxmlformats.org/officeDocument/2006/relationships/slide" Target="slides/slide122.xml"/><Relationship Id="rId124" Type="http://schemas.openxmlformats.org/officeDocument/2006/relationships/slide" Target="slides/slide121.xml"/><Relationship Id="rId123" Type="http://schemas.openxmlformats.org/officeDocument/2006/relationships/slide" Target="slides/slide120.xml"/><Relationship Id="rId122" Type="http://schemas.openxmlformats.org/officeDocument/2006/relationships/slide" Target="slides/slide119.xml"/><Relationship Id="rId121" Type="http://schemas.openxmlformats.org/officeDocument/2006/relationships/slide" Target="slides/slide118.xml"/><Relationship Id="rId120" Type="http://schemas.openxmlformats.org/officeDocument/2006/relationships/slide" Target="slides/slide117.xml"/><Relationship Id="rId12" Type="http://schemas.openxmlformats.org/officeDocument/2006/relationships/slide" Target="slides/slide10.xml"/><Relationship Id="rId119" Type="http://schemas.openxmlformats.org/officeDocument/2006/relationships/slide" Target="slides/slide116.xml"/><Relationship Id="rId118" Type="http://schemas.openxmlformats.org/officeDocument/2006/relationships/slide" Target="slides/slide115.xml"/><Relationship Id="rId117" Type="http://schemas.openxmlformats.org/officeDocument/2006/relationships/slide" Target="slides/slide114.xml"/><Relationship Id="rId116" Type="http://schemas.openxmlformats.org/officeDocument/2006/relationships/slide" Target="slides/slide113.xml"/><Relationship Id="rId115" Type="http://schemas.openxmlformats.org/officeDocument/2006/relationships/slide" Target="slides/slide112.xml"/><Relationship Id="rId114" Type="http://schemas.openxmlformats.org/officeDocument/2006/relationships/slide" Target="slides/slide111.xml"/><Relationship Id="rId113" Type="http://schemas.openxmlformats.org/officeDocument/2006/relationships/slide" Target="slides/slide110.xml"/><Relationship Id="rId112" Type="http://schemas.openxmlformats.org/officeDocument/2006/relationships/slide" Target="slides/slide109.xml"/><Relationship Id="rId111" Type="http://schemas.openxmlformats.org/officeDocument/2006/relationships/slide" Target="slides/slide108.xml"/><Relationship Id="rId110" Type="http://schemas.openxmlformats.org/officeDocument/2006/relationships/slide" Target="slides/slide107.xml"/><Relationship Id="rId11" Type="http://schemas.openxmlformats.org/officeDocument/2006/relationships/slide" Target="slides/slide9.xml"/><Relationship Id="rId109" Type="http://schemas.openxmlformats.org/officeDocument/2006/relationships/slide" Target="slides/slide106.xml"/><Relationship Id="rId108" Type="http://schemas.openxmlformats.org/officeDocument/2006/relationships/slide" Target="slides/slide105.xml"/><Relationship Id="rId107" Type="http://schemas.openxmlformats.org/officeDocument/2006/relationships/slide" Target="slides/slide104.xml"/><Relationship Id="rId106" Type="http://schemas.openxmlformats.org/officeDocument/2006/relationships/slide" Target="slides/slide103.xml"/><Relationship Id="rId105" Type="http://schemas.openxmlformats.org/officeDocument/2006/relationships/slide" Target="slides/slide102.xml"/><Relationship Id="rId104" Type="http://schemas.openxmlformats.org/officeDocument/2006/relationships/slide" Target="slides/slide101.xml"/><Relationship Id="rId103" Type="http://schemas.openxmlformats.org/officeDocument/2006/relationships/slide" Target="slides/slide100.xml"/><Relationship Id="rId102" Type="http://schemas.openxmlformats.org/officeDocument/2006/relationships/slide" Target="slides/slide99.xml"/><Relationship Id="rId101" Type="http://schemas.openxmlformats.org/officeDocument/2006/relationships/slide" Target="slides/slide98.xml"/><Relationship Id="rId100" Type="http://schemas.openxmlformats.org/officeDocument/2006/relationships/slide" Target="slides/slide97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011_nidoshin8_202107041739"/>
          <p:cNvPicPr>
            <a:picLocks noChangeAspect="1"/>
          </p:cNvPicPr>
          <p:nvPr userDrawn="1"/>
        </p:nvPicPr>
        <p:blipFill>
          <a:blip r:embed="rId2">
            <a:lum bright="24000" contrast="-24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lang="zh-CN" altLang="en-US" strike="noStrike" noProof="1">
              <a:latin typeface="Arial" panose="02080604020202020204" pitchFamily="34" charset="0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lang="zh-CN" altLang="en-US" strike="noStrike" noProof="1">
              <a:latin typeface="Arial" panose="02080604020202020204" pitchFamily="34" charset="0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1.png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2.pn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3.png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4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5.png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7.png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8.png"/></Relationships>
</file>

<file path=ppt/slides/_rels/slide1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image" Target="../media/image89.png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2.png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3.png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5.png"/><Relationship Id="rId1" Type="http://schemas.openxmlformats.org/officeDocument/2006/relationships/image" Target="../media/image9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4.png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4.png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6.png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4.png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4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8.png"/><Relationship Id="rId1" Type="http://schemas.openxmlformats.org/officeDocument/2006/relationships/image" Target="../media/image97.png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0.png"/><Relationship Id="rId1" Type="http://schemas.openxmlformats.org/officeDocument/2006/relationships/image" Target="../media/image99.png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1.png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2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4.png"/><Relationship Id="rId1" Type="http://schemas.openxmlformats.org/officeDocument/2006/relationships/image" Target="../media/image103.png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5.png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7.png"/><Relationship Id="rId1" Type="http://schemas.openxmlformats.org/officeDocument/2006/relationships/image" Target="../media/image106.png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8.png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0.png"/><Relationship Id="rId1" Type="http://schemas.openxmlformats.org/officeDocument/2006/relationships/image" Target="../media/image109.png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1.png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2.png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4.png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5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1.png"/><Relationship Id="rId1" Type="http://schemas.openxmlformats.org/officeDocument/2006/relationships/image" Target="../media/image4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3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4.png"/></Relationships>
</file>

<file path=ppt/slides/_rels/slide5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image" Target="../media/image45.png"/></Relationships>
</file>

<file path=ppt/slides/_rels/slide5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1.png"/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image" Target="../media/image48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2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3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4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2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5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7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8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9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0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1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2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3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5.png"/><Relationship Id="rId1" Type="http://schemas.openxmlformats.org/officeDocument/2006/relationships/image" Target="../media/image64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6.png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7.pn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8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9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0.pn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1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3.png"/></Relationships>
</file>

<file path=ppt/slides/_rels/slide9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image" Target="../media/image74.png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7.pn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8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0.png"/><Relationship Id="rId1" Type="http://schemas.openxmlformats.org/officeDocument/2006/relationships/image" Target="../media/image79.png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1621087647566"/>
          <p:cNvPicPr>
            <a:picLocks noChangeAspect="1"/>
          </p:cNvPicPr>
          <p:nvPr/>
        </p:nvPicPr>
        <p:blipFill>
          <a:blip r:embed="rId1">
            <a:lum bright="36000" contrast="-3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en-US" altLang="zh-CN">
                <a:ea typeface="SimSun" charset="0"/>
              </a:rPr>
              <a:t>C++ </a:t>
            </a:r>
            <a:r>
              <a:rPr lang="zh-CN" altLang="en-US">
                <a:ea typeface="SimSun" charset="0"/>
              </a:rPr>
              <a:t>系列课：</a:t>
            </a:r>
            <a:r>
              <a:rPr lang="zh-CN">
                <a:ea typeface="SimSun" charset="0"/>
              </a:rPr>
              <a:t>字符与字符串</a:t>
            </a:r>
            <a:endParaRPr lang="zh-CN" sz="4800">
              <a:ea typeface="SimSun" charset="0"/>
              <a:sym typeface="+mn-e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ctr"/>
            <a:r>
              <a:rPr lang="en-US"/>
              <a:t>by </a:t>
            </a:r>
            <a:r>
              <a:rPr lang="zh-CN" altLang="en-US"/>
              <a:t>小彭老师（</a:t>
            </a:r>
            <a:r>
              <a:rPr lang="en-US" altLang="zh-CN"/>
              <a:t>@archibate</a:t>
            </a:r>
            <a:r>
              <a:rPr lang="zh-CN" altLang="en-US"/>
              <a:t>）</a:t>
            </a:r>
            <a:endParaRPr lang="en-US" altLang="zh-CN"/>
          </a:p>
          <a:p>
            <a:pPr algn="ctr"/>
            <a:r>
              <a:rPr lang="zh-CN" altLang="en-US"/>
              <a:t>课件</a:t>
            </a:r>
            <a:r>
              <a:rPr lang="en-US" altLang="zh-CN"/>
              <a:t>&amp;</a:t>
            </a:r>
            <a:r>
              <a:rPr lang="zh-CN" altLang="en-US"/>
              <a:t>代码：</a:t>
            </a:r>
            <a:r>
              <a:rPr lang="en-US" altLang="zh-CN"/>
              <a:t>https://github.com/parallel101/course</a:t>
            </a:r>
            <a:endParaRPr lang="en-US" altLang="zh-CN"/>
          </a:p>
          <a:p>
            <a:pPr algn="ctr"/>
            <a:r>
              <a:rPr lang="zh-CN" altLang="en-US"/>
              <a:t>上期回顾：https://www.bilibili.com/video/BV1m34y157wb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  <a:sym typeface="+mn-ea"/>
              </a:rPr>
              <a:t>C </a:t>
            </a:r>
            <a:r>
              <a:rPr lang="zh-CN" altLang="en-US">
                <a:ea typeface="SimSun" charset="0"/>
                <a:sym typeface="+mn-ea"/>
              </a:rPr>
              <a:t>语言中的</a:t>
            </a:r>
            <a:r>
              <a:rPr lang="zh-CN" altLang="en-US">
                <a:ea typeface="SimSun" charset="0"/>
              </a:rPr>
              <a:t>字符类型</a:t>
            </a:r>
            <a:r>
              <a:rPr lang="en-US" altLang="zh-CN">
                <a:ea typeface="SimSun" charset="0"/>
              </a:rPr>
              <a:t> char</a:t>
            </a:r>
            <a:endParaRPr lang="en-US" altLang="zh-CN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400">
                <a:ea typeface="SimSun" charset="0"/>
              </a:rPr>
              <a:t>char c =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‘a’</a:t>
            </a:r>
            <a:r>
              <a:rPr lang="en-US" altLang="zh-CN" sz="2400">
                <a:ea typeface="SimSun" charset="0"/>
              </a:rPr>
              <a:t>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assert(c ==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97</a:t>
            </a:r>
            <a:r>
              <a:rPr lang="en-US" altLang="zh-CN" sz="2400">
                <a:ea typeface="SimSun" charset="0"/>
              </a:rPr>
              <a:t>);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c = c +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1</a:t>
            </a:r>
            <a:r>
              <a:rPr lang="en-US" altLang="zh-CN" sz="2400">
                <a:ea typeface="SimSun" charset="0"/>
              </a:rPr>
              <a:t>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assert(c ==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‘b’</a:t>
            </a:r>
            <a:r>
              <a:rPr lang="en-US" altLang="zh-CN" sz="2400">
                <a:ea typeface="SimSun" charset="0"/>
              </a:rPr>
              <a:t>);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C</a:t>
            </a:r>
            <a:r>
              <a:rPr lang="zh-CN" altLang="en-US" sz="2400">
                <a:ea typeface="SimSun" charset="0"/>
              </a:rPr>
              <a:t>语言中规定字符类型为</a:t>
            </a:r>
            <a:r>
              <a:rPr lang="en-US" altLang="zh-CN" sz="2400">
                <a:ea typeface="SimSun" charset="0"/>
              </a:rPr>
              <a:t> char </a:t>
            </a:r>
            <a:r>
              <a:rPr lang="zh-CN" altLang="en-US" sz="2400">
                <a:ea typeface="SimSun" charset="0"/>
              </a:rPr>
              <a:t>类型，是个</a:t>
            </a:r>
            <a:r>
              <a:rPr lang="en-US" altLang="zh-CN" sz="2400">
                <a:ea typeface="SimSun" charset="0"/>
              </a:rPr>
              <a:t> 8 </a:t>
            </a:r>
            <a:r>
              <a:rPr lang="zh-CN" altLang="en-US" sz="2400">
                <a:ea typeface="SimSun" charset="0"/>
              </a:rPr>
              <a:t>位整数。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这是因为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码只有</a:t>
            </a:r>
            <a:r>
              <a:rPr lang="en-US" altLang="zh-CN" sz="2400">
                <a:ea typeface="SimSun" charset="0"/>
              </a:rPr>
              <a:t> 0~127 </a:t>
            </a:r>
            <a:r>
              <a:rPr lang="zh-CN" altLang="en-US" sz="2400">
                <a:ea typeface="SimSun" charset="0"/>
              </a:rPr>
              <a:t>这些整数，而</a:t>
            </a:r>
            <a:r>
              <a:rPr lang="en-US" altLang="zh-CN" sz="2400">
                <a:ea typeface="SimSun" charset="0"/>
              </a:rPr>
              <a:t> 8 </a:t>
            </a:r>
            <a:r>
              <a:rPr lang="zh-CN" altLang="en-US" sz="2400">
                <a:ea typeface="SimSun" charset="0"/>
              </a:rPr>
              <a:t>位整数的表示范围是</a:t>
            </a:r>
            <a:r>
              <a:rPr lang="en-US" altLang="zh-CN" sz="2400">
                <a:ea typeface="SimSun" charset="0"/>
              </a:rPr>
              <a:t> 2^8 </a:t>
            </a:r>
            <a:r>
              <a:rPr lang="zh-CN" altLang="en-US" sz="2400">
                <a:ea typeface="SimSun" charset="0"/>
              </a:rPr>
              <a:t>也就是</a:t>
            </a:r>
            <a:r>
              <a:rPr lang="en-US" altLang="zh-CN" sz="2400">
                <a:ea typeface="SimSun" charset="0"/>
              </a:rPr>
              <a:t> 0~255</a:t>
            </a:r>
            <a:r>
              <a:rPr lang="zh-CN" altLang="en-US" sz="2400">
                <a:ea typeface="SimSun" charset="0"/>
              </a:rPr>
              <a:t>，足以表示所有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字符了（多余的部分实际上被用于表示中文）。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char </a:t>
            </a:r>
            <a:r>
              <a:rPr lang="zh-CN" altLang="en-US" sz="2400">
                <a:ea typeface="SimSun" charset="0"/>
              </a:rPr>
              <a:t>和整数无异，例如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‘a’ </a:t>
            </a:r>
            <a:r>
              <a:rPr lang="zh-CN" altLang="en-US" sz="2400">
                <a:ea typeface="SimSun" charset="0"/>
              </a:rPr>
              <a:t>实际上会被编译器翻译成他对应的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码：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97</a:t>
            </a:r>
            <a:r>
              <a:rPr lang="zh-CN" altLang="en-US" sz="2400">
                <a:ea typeface="SimSun" charset="0"/>
              </a:rPr>
              <a:t>。写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‘a’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和写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(char)97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是完全一样的，方便阅读的语法糖而已。</a:t>
            </a:r>
            <a:endParaRPr lang="zh-CN" altLang="en-US" sz="2400">
              <a:ea typeface="SimSun" charset="0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C++20 </a:t>
            </a:r>
            <a:r>
              <a:rPr lang="zh-CN" altLang="en-US">
                <a:ea typeface="SimSun" charset="0"/>
              </a:rPr>
              <a:t>新增：</a:t>
            </a:r>
            <a:r>
              <a:rPr lang="en-US"/>
              <a:t>starts_with </a:t>
            </a:r>
            <a:r>
              <a:rPr lang="zh-CN" altLang="en-US">
                <a:ea typeface="SimSun" charset="0"/>
              </a:rPr>
              <a:t>和</a:t>
            </a:r>
            <a:r>
              <a:rPr lang="en-US" altLang="zh-CN">
                <a:ea typeface="SimSun" charset="0"/>
              </a:rPr>
              <a:t> </a:t>
            </a:r>
            <a:r>
              <a:rPr lang="en-US"/>
              <a:t>ends_with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s.starts_with(str) </a:t>
            </a:r>
            <a:r>
              <a:rPr lang="zh-CN" altLang="en-US">
                <a:ea typeface="SimSun" charset="0"/>
              </a:rPr>
              <a:t>等价于</a:t>
            </a:r>
            <a:r>
              <a:rPr lang="en-US" altLang="zh-CN">
                <a:ea typeface="SimSun" charset="0"/>
              </a:rPr>
              <a:t> s.substr(0, str.size()) == str</a:t>
            </a:r>
            <a:endParaRPr lang="en-US" altLang="zh-CN">
              <a:ea typeface="SimSun" charset="0"/>
            </a:endParaRPr>
          </a:p>
          <a:p>
            <a:r>
              <a:rPr lang="en-US">
                <a:sym typeface="+mn-ea"/>
              </a:rPr>
              <a:t>s.ends_with(str) </a:t>
            </a:r>
            <a:r>
              <a:rPr lang="zh-CN" altLang="en-US">
                <a:ea typeface="SimSun" charset="0"/>
                <a:sym typeface="+mn-ea"/>
              </a:rPr>
              <a:t>等价于</a:t>
            </a:r>
            <a:r>
              <a:rPr lang="en-US" altLang="zh-CN">
                <a:ea typeface="SimSun" charset="0"/>
                <a:sym typeface="+mn-ea"/>
              </a:rPr>
              <a:t> s.substr(str.size()) == str</a:t>
            </a:r>
            <a:endParaRPr lang="en-US" altLang="zh-CN">
              <a:ea typeface="SimSun" charset="0"/>
              <a:sym typeface="+mn-ea"/>
            </a:endParaRPr>
          </a:p>
          <a:p>
            <a:r>
              <a:rPr lang="zh-CN" altLang="en-US">
                <a:ea typeface="SimSun" charset="0"/>
              </a:rPr>
              <a:t>他们不会抛出异常，只会返回</a:t>
            </a:r>
            <a:r>
              <a:rPr lang="en-US" altLang="zh-CN">
                <a:ea typeface="SimSun" charset="0"/>
              </a:rPr>
              <a:t> true </a:t>
            </a:r>
            <a:r>
              <a:rPr lang="zh-CN" altLang="en-US">
                <a:ea typeface="SimSun" charset="0"/>
              </a:rPr>
              <a:t>或</a:t>
            </a:r>
            <a:r>
              <a:rPr lang="en-US" altLang="zh-CN">
                <a:ea typeface="SimSun" charset="0"/>
              </a:rPr>
              <a:t> false</a:t>
            </a:r>
            <a:r>
              <a:rPr lang="zh-CN" altLang="en-US">
                <a:ea typeface="SimSun" charset="0"/>
              </a:rPr>
              <a:t>，表示</a:t>
            </a:r>
            <a:r>
              <a:rPr lang="en-US" altLang="zh-CN">
                <a:ea typeface="SimSun" charset="0"/>
              </a:rPr>
              <a:t> s </a:t>
            </a:r>
            <a:r>
              <a:rPr lang="zh-CN" altLang="en-US">
                <a:ea typeface="SimSun" charset="0"/>
              </a:rPr>
              <a:t>是否以</a:t>
            </a:r>
            <a:r>
              <a:rPr lang="en-US" altLang="zh-CN">
                <a:ea typeface="SimSun" charset="0"/>
              </a:rPr>
              <a:t> str </a:t>
            </a:r>
            <a:r>
              <a:rPr lang="zh-CN" altLang="en-US">
                <a:ea typeface="SimSun" charset="0"/>
              </a:rPr>
              <a:t>开头。例如：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“hello”.starts_with(“he”) </a:t>
            </a:r>
            <a:r>
              <a:rPr lang="zh-CN" altLang="en-US">
                <a:ea typeface="SimSun" charset="0"/>
              </a:rPr>
              <a:t>会得到</a:t>
            </a:r>
            <a:r>
              <a:rPr lang="en-US" altLang="zh-CN">
                <a:ea typeface="SimSun" charset="0"/>
              </a:rPr>
              <a:t> true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  <a:sym typeface="+mn-ea"/>
              </a:rPr>
              <a:t>“hello”.ends_with(“lo”) </a:t>
            </a:r>
            <a:r>
              <a:rPr lang="zh-CN" altLang="en-US">
                <a:ea typeface="SimSun" charset="0"/>
                <a:sym typeface="+mn-ea"/>
              </a:rPr>
              <a:t>会得到</a:t>
            </a:r>
            <a:r>
              <a:rPr lang="en-US" altLang="zh-CN">
                <a:ea typeface="SimSun" charset="0"/>
                <a:sym typeface="+mn-ea"/>
              </a:rPr>
              <a:t> true</a:t>
            </a:r>
            <a:r>
              <a:rPr lang="zh-CN" altLang="en-US">
                <a:ea typeface="SimSun" charset="0"/>
                <a:sym typeface="+mn-ea"/>
              </a:rPr>
              <a:t>。</a:t>
            </a:r>
            <a:endParaRPr lang="zh-CN" altLang="en-US">
              <a:ea typeface="SimSun" charset="0"/>
              <a:sym typeface="+mn-ea"/>
            </a:endParaRPr>
          </a:p>
          <a:p>
            <a:r>
              <a:rPr lang="zh-CN" altLang="en-US">
                <a:ea typeface="SimSun" charset="0"/>
              </a:rPr>
              <a:t>其实也有单个字符：</a:t>
            </a:r>
            <a:r>
              <a:rPr lang="en-US" altLang="zh-CN">
                <a:ea typeface="SimSun" charset="0"/>
              </a:rPr>
              <a:t>“hello”.starts_with(‘h’) </a:t>
            </a:r>
            <a:r>
              <a:rPr lang="zh-CN" altLang="en-US">
                <a:ea typeface="SimSun" charset="0"/>
              </a:rPr>
              <a:t>的用法，他等价于</a:t>
            </a:r>
            <a:r>
              <a:rPr lang="en-US" altLang="zh-CN">
                <a:ea typeface="SimSun" charset="0"/>
              </a:rPr>
              <a:t> “hello”.size() != 0 &amp;&amp; “hello”[0] == ‘h’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和</a:t>
            </a:r>
            <a:r>
              <a:rPr lang="en-US" altLang="zh-CN">
                <a:ea typeface="SimSun" charset="0"/>
              </a:rPr>
              <a:t> vector </a:t>
            </a:r>
            <a:r>
              <a:rPr lang="zh-CN" altLang="en-US">
                <a:ea typeface="SimSun" charset="0"/>
              </a:rPr>
              <a:t>相似的地方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</p:spPr>
        <p:txBody>
          <a:bodyPr/>
          <a:p>
            <a:r>
              <a:rPr lang="en-US"/>
              <a:t>at, [], data, size, resize, empty, clear</a:t>
            </a:r>
            <a:endParaRPr lang="en-US"/>
          </a:p>
          <a:p>
            <a:r>
              <a:rPr lang="en-US"/>
              <a:t>capacity, reserve, shrink_to_fit</a:t>
            </a:r>
            <a:endParaRPr lang="en-US"/>
          </a:p>
          <a:p>
            <a:r>
              <a:rPr lang="en-US"/>
              <a:t>insert, erase, assign, push_back, pop_back, front, back</a:t>
            </a:r>
            <a:endParaRPr lang="en-US"/>
          </a:p>
          <a:p>
            <a:r>
              <a:rPr lang="en-US"/>
              <a:t>begin, end, rbegin, rend, swap, move</a:t>
            </a:r>
            <a:endParaRPr lang="en-US"/>
          </a:p>
          <a:p>
            <a:r>
              <a:rPr lang="en-US" altLang="zh-CN">
                <a:ea typeface="SimSun" charset="0"/>
              </a:rPr>
              <a:t>string </a:t>
            </a:r>
            <a:r>
              <a:rPr lang="zh-CN" altLang="en-US">
                <a:ea typeface="SimSun" charset="0"/>
              </a:rPr>
              <a:t>在这些函数上都和</a:t>
            </a:r>
            <a:r>
              <a:rPr lang="en-US" altLang="zh-CN">
                <a:ea typeface="SimSun" charset="0"/>
              </a:rPr>
              <a:t> vector&lt;char&gt; </a:t>
            </a:r>
            <a:r>
              <a:rPr lang="zh-CN" altLang="en-US">
                <a:ea typeface="SimSun" charset="0"/>
              </a:rPr>
              <a:t>一样，</a:t>
            </a:r>
            <a:r>
              <a:rPr lang="en-US" altLang="zh-CN">
                <a:ea typeface="SimSun" charset="0"/>
              </a:rPr>
              <a:t>vector </a:t>
            </a:r>
            <a:r>
              <a:rPr lang="zh-CN" altLang="en-US">
                <a:ea typeface="SimSun" charset="0"/>
              </a:rPr>
              <a:t>那一课讲的几乎全部知识也适用于</a:t>
            </a:r>
            <a:r>
              <a:rPr lang="en-US" altLang="zh-CN">
                <a:ea typeface="SimSun" charset="0"/>
              </a:rPr>
              <a:t> string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字符串胖指针</a:t>
            </a:r>
            <a:endParaRPr lang="zh-CN" altLang="en-US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7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 </a:t>
            </a:r>
            <a:r>
              <a:rPr lang="zh-CN" altLang="en-US">
                <a:ea typeface="SimSun" charset="0"/>
              </a:rPr>
              <a:t>语言</a:t>
            </a:r>
            <a:r>
              <a:rPr lang="en-US" altLang="zh-CN">
                <a:ea typeface="SimSun" charset="0"/>
              </a:rPr>
              <a:t> 0 </a:t>
            </a:r>
            <a:r>
              <a:rPr lang="zh-CN" altLang="en-US">
                <a:ea typeface="SimSun" charset="0"/>
              </a:rPr>
              <a:t>结尾字符串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400">
                <a:sym typeface="+mn-ea"/>
              </a:rPr>
              <a:t>C </a:t>
            </a:r>
            <a:r>
              <a:rPr lang="zh-CN" altLang="en-US" sz="2400">
                <a:ea typeface="SimSun" charset="0"/>
                <a:sym typeface="+mn-ea"/>
              </a:rPr>
              <a:t>语言为什么喜欢</a:t>
            </a:r>
            <a:r>
              <a:rPr lang="en-US" altLang="zh-CN" sz="2400">
                <a:ea typeface="SimSun" charset="0"/>
                <a:sym typeface="+mn-ea"/>
              </a:rPr>
              <a:t> 0 </a:t>
            </a:r>
            <a:r>
              <a:rPr lang="zh-CN" altLang="en-US" sz="2400">
                <a:ea typeface="SimSun" charset="0"/>
                <a:sym typeface="+mn-ea"/>
              </a:rPr>
              <a:t>结尾字符串（</a:t>
            </a:r>
            <a:r>
              <a:rPr lang="en-US" altLang="zh-CN" sz="2400">
                <a:ea typeface="SimSun" charset="0"/>
                <a:sym typeface="+mn-ea"/>
              </a:rPr>
              <a:t>null-terminated string</a:t>
            </a:r>
            <a:r>
              <a:rPr lang="zh-CN" altLang="en-US" sz="2400">
                <a:ea typeface="SimSun" charset="0"/>
                <a:sym typeface="+mn-ea"/>
              </a:rPr>
              <a:t>）呢？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</a:rPr>
              <a:t>众所周知，要描述一个动态长度的数组（此处为字符串），需要</a:t>
            </a:r>
            <a:r>
              <a:rPr lang="zh-CN" altLang="en-US" sz="2400" b="1">
                <a:ea typeface="SimSun" charset="0"/>
              </a:rPr>
              <a:t>首地址指针</a:t>
            </a:r>
            <a:r>
              <a:rPr lang="zh-CN" altLang="en-US" sz="2400">
                <a:ea typeface="SimSun" charset="0"/>
              </a:rPr>
              <a:t>和</a:t>
            </a:r>
            <a:r>
              <a:rPr lang="zh-CN" altLang="en-US" sz="2400" b="1">
                <a:ea typeface="SimSun" charset="0"/>
              </a:rPr>
              <a:t>数组长度</a:t>
            </a:r>
            <a:r>
              <a:rPr lang="zh-CN" altLang="en-US" sz="2400">
                <a:ea typeface="SimSun" charset="0"/>
              </a:rPr>
              <a:t>两个参数。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void </a:t>
            </a:r>
            <a:r>
              <a:rPr lang="en-US" altLang="zh-CN" sz="2400">
                <a:ea typeface="SimSun" charset="0"/>
                <a:sym typeface="+mn-ea"/>
              </a:rPr>
              <a:t>cihou</a:t>
            </a:r>
            <a:r>
              <a:rPr lang="en-US" altLang="zh-CN" sz="2400">
                <a:ea typeface="SimSun" charset="0"/>
              </a:rPr>
              <a:t>_array(char *ptr, size_t len);</a:t>
            </a:r>
            <a:endParaRPr lang="en-US" altLang="zh-CN" sz="2400">
              <a:ea typeface="SimSun" charset="0"/>
            </a:endParaRPr>
          </a:p>
          <a:p>
            <a:endParaRPr lang="en-US" altLang="zh-CN" sz="2400">
              <a:ea typeface="SimSun" charset="0"/>
            </a:endParaRPr>
          </a:p>
          <a:p>
            <a:endParaRPr lang="en-US" altLang="zh-CN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这样好麻烦，明明是一个字符串，却要传两个参数进去！能不能简化？</a:t>
            </a:r>
            <a:endParaRPr lang="zh-CN" altLang="en-US" sz="2400">
              <a:ea typeface="SimSun" charset="0"/>
            </a:endParaRPr>
          </a:p>
          <a:p>
            <a:r>
              <a:rPr lang="en-US" sz="2400">
                <a:ea typeface="SimSun" charset="0"/>
              </a:rPr>
              <a:t>C </a:t>
            </a:r>
            <a:r>
              <a:rPr lang="zh-CN" altLang="en-US" sz="2400">
                <a:ea typeface="SimSun" charset="0"/>
              </a:rPr>
              <a:t>语言认为：假定字符串中的字符不可能出现</a:t>
            </a:r>
            <a:r>
              <a:rPr lang="en-US" altLang="zh-CN" sz="2400">
                <a:ea typeface="SimSun" charset="0"/>
              </a:rPr>
              <a:t> ‘\0’</a:t>
            </a:r>
            <a:r>
              <a:rPr lang="zh-CN" altLang="en-US" sz="2400">
                <a:ea typeface="SimSun" charset="0"/>
              </a:rPr>
              <a:t>，那么可以用</a:t>
            </a:r>
            <a:r>
              <a:rPr lang="en-US" altLang="zh-CN" sz="2400">
                <a:ea typeface="SimSun" charset="0"/>
              </a:rPr>
              <a:t> ‘\0’ </a:t>
            </a:r>
            <a:r>
              <a:rPr lang="zh-CN" altLang="en-US" sz="2400">
                <a:ea typeface="SimSun" charset="0"/>
              </a:rPr>
              <a:t>作为结尾的标记符，这就是当年</a:t>
            </a:r>
            <a:r>
              <a:rPr lang="zh-CN" altLang="en-US" sz="2400">
                <a:ea typeface="SimSun" charset="0"/>
                <a:sym typeface="+mn-ea"/>
              </a:rPr>
              <a:t>最流行的</a:t>
            </a:r>
            <a:r>
              <a:rPr lang="en-US" altLang="zh-CN" sz="2400">
                <a:ea typeface="SimSun" charset="0"/>
                <a:sym typeface="+mn-ea"/>
              </a:rPr>
              <a:t> 0 </a:t>
            </a:r>
            <a:r>
              <a:rPr lang="zh-CN" altLang="en-US" sz="2400">
                <a:ea typeface="SimSun" charset="0"/>
                <a:sym typeface="+mn-ea"/>
              </a:rPr>
              <a:t>结尾字符串（</a:t>
            </a:r>
            <a:r>
              <a:rPr lang="en-US" altLang="zh-CN" sz="2400">
                <a:ea typeface="SimSun" charset="0"/>
                <a:sym typeface="+mn-ea"/>
              </a:rPr>
              <a:t>null-terminated string</a:t>
            </a:r>
            <a:r>
              <a:rPr lang="zh-CN" altLang="en-US" sz="2400">
                <a:ea typeface="SimSun" charset="0"/>
                <a:sym typeface="+mn-ea"/>
              </a:rPr>
              <a:t>）方案。</a:t>
            </a:r>
            <a:endParaRPr lang="en-US" altLang="zh-CN" sz="2400">
              <a:ea typeface="SimSun" charset="0"/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0 </a:t>
            </a:r>
            <a:r>
              <a:rPr lang="zh-CN" altLang="en-US">
                <a:ea typeface="SimSun" charset="0"/>
              </a:rPr>
              <a:t>结尾字符串的缺点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400">
                <a:ea typeface="SimSun" charset="0"/>
                <a:sym typeface="+mn-ea"/>
              </a:rPr>
              <a:t>1. </a:t>
            </a:r>
            <a:r>
              <a:rPr lang="zh-CN" altLang="en-US" sz="2400" b="1">
                <a:ea typeface="SimSun" charset="0"/>
                <a:sym typeface="+mn-ea"/>
              </a:rPr>
              <a:t>字符串本身不能含有</a:t>
            </a:r>
            <a:r>
              <a:rPr lang="en-US" altLang="zh-CN" sz="2400" b="1">
                <a:ea typeface="SimSun" charset="0"/>
                <a:sym typeface="+mn-ea"/>
              </a:rPr>
              <a:t> ‘\0’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例如：</a:t>
            </a:r>
            <a:r>
              <a:rPr lang="en-US" altLang="zh-CN" sz="2400">
                <a:ea typeface="SimSun" charset="0"/>
                <a:sym typeface="+mn-ea"/>
              </a:rPr>
              <a:t>{‘h’, ‘e’, ‘l’, ‘l’, ‘o’, ‘\0’, ‘c’, ‘p’, ‘p’} </a:t>
            </a:r>
            <a:r>
              <a:rPr lang="zh-CN" altLang="en-US" sz="2400">
                <a:ea typeface="SimSun" charset="0"/>
                <a:sym typeface="+mn-ea"/>
              </a:rPr>
              <a:t>则只有前五个字符是有效的。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</a:rPr>
              <a:t>因此</a:t>
            </a:r>
            <a:r>
              <a:rPr lang="en-US" altLang="zh-CN" sz="2400">
                <a:ea typeface="SimSun" charset="0"/>
              </a:rPr>
              <a:t> printf(“hello\0cpp”); </a:t>
            </a:r>
            <a:r>
              <a:rPr lang="zh-CN" altLang="en-US" sz="2400">
                <a:ea typeface="SimSun" charset="0"/>
              </a:rPr>
              <a:t>只会打印</a:t>
            </a:r>
            <a:r>
              <a:rPr lang="en-US" altLang="zh-CN" sz="2400">
                <a:ea typeface="SimSun" charset="0"/>
              </a:rPr>
              <a:t> “hello” </a:t>
            </a:r>
            <a:r>
              <a:rPr lang="zh-CN" altLang="en-US" sz="2400">
                <a:ea typeface="SimSun" charset="0"/>
              </a:rPr>
              <a:t>而没有</a:t>
            </a:r>
            <a:r>
              <a:rPr lang="en-US" altLang="zh-CN" sz="2400">
                <a:ea typeface="SimSun" charset="0"/>
              </a:rPr>
              <a:t> ‘\0’ </a:t>
            </a:r>
            <a:r>
              <a:rPr lang="zh-CN" altLang="en-US" sz="2400">
                <a:ea typeface="SimSun" charset="0"/>
              </a:rPr>
              <a:t>后面的字符，因为</a:t>
            </a:r>
            <a:r>
              <a:rPr lang="en-US" altLang="zh-CN" sz="2400">
                <a:ea typeface="SimSun" charset="0"/>
              </a:rPr>
              <a:t> printf </a:t>
            </a:r>
            <a:r>
              <a:rPr lang="zh-CN" altLang="en-US" sz="2400">
                <a:ea typeface="SimSun" charset="0"/>
              </a:rPr>
              <a:t>只收到了一个首地址指针，他只好把出现</a:t>
            </a:r>
            <a:r>
              <a:rPr lang="en-US" altLang="zh-CN" sz="2400">
                <a:ea typeface="SimSun" charset="0"/>
              </a:rPr>
              <a:t> ‘\0’ </a:t>
            </a:r>
            <a:r>
              <a:rPr lang="zh-CN" altLang="en-US" sz="2400">
                <a:ea typeface="SimSun" charset="0"/>
              </a:rPr>
              <a:t>的位置当做字符的结尾。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对于字符串来说好像无所谓（谁说话会带个</a:t>
            </a:r>
            <a:r>
              <a:rPr lang="en-US" altLang="zh-CN" sz="2400">
                <a:ea typeface="SimSun" charset="0"/>
              </a:rPr>
              <a:t> ‘\0’ </a:t>
            </a:r>
            <a:r>
              <a:rPr lang="zh-CN" altLang="en-US" sz="2400">
                <a:ea typeface="SimSun" charset="0"/>
              </a:rPr>
              <a:t>啊），但是对于其他类型的数据，比如科学家用一个浮点数组，一不小心算出个</a:t>
            </a:r>
            <a:r>
              <a:rPr lang="en-US" altLang="zh-CN" sz="2400">
                <a:ea typeface="SimSun" charset="0"/>
              </a:rPr>
              <a:t> 0.0 </a:t>
            </a:r>
            <a:r>
              <a:rPr lang="zh-CN" altLang="en-US" sz="2400">
                <a:ea typeface="SimSun" charset="0"/>
              </a:rPr>
              <a:t>就自动结束了，不合理。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2. </a:t>
            </a:r>
            <a:r>
              <a:rPr lang="en-US" altLang="zh-CN" sz="2400">
                <a:ea typeface="SimSun" charset="0"/>
                <a:sym typeface="+mn-ea"/>
              </a:rPr>
              <a:t>‘\0’ </a:t>
            </a:r>
            <a:r>
              <a:rPr lang="zh-CN" altLang="en-US" sz="2400">
                <a:ea typeface="SimSun" charset="0"/>
                <a:sym typeface="+mn-ea"/>
              </a:rPr>
              <a:t>本身也是一个字符，</a:t>
            </a:r>
            <a:r>
              <a:rPr lang="zh-CN" altLang="en-US" sz="2400" b="1">
                <a:ea typeface="SimSun" charset="0"/>
                <a:sym typeface="+mn-ea"/>
              </a:rPr>
              <a:t>需要占据额外的空间</a:t>
            </a:r>
            <a:r>
              <a:rPr lang="zh-CN" altLang="en-US" sz="2400">
                <a:ea typeface="SimSun" charset="0"/>
                <a:sym typeface="+mn-ea"/>
              </a:rPr>
              <a:t>，因此长度为</a:t>
            </a:r>
            <a:r>
              <a:rPr lang="en-US" altLang="zh-CN" sz="2400">
                <a:ea typeface="SimSun" charset="0"/>
                <a:sym typeface="+mn-ea"/>
              </a:rPr>
              <a:t> n </a:t>
            </a:r>
            <a:r>
              <a:rPr lang="zh-CN" altLang="en-US" sz="2400">
                <a:ea typeface="SimSun" charset="0"/>
                <a:sym typeface="+mn-ea"/>
              </a:rPr>
              <a:t>的字符串实际上需要</a:t>
            </a:r>
            <a:r>
              <a:rPr lang="en-US" altLang="zh-CN" sz="2400">
                <a:ea typeface="SimSun" charset="0"/>
                <a:sym typeface="+mn-ea"/>
              </a:rPr>
              <a:t> n + 1 </a:t>
            </a:r>
            <a:r>
              <a:rPr lang="zh-CN" altLang="en-US" sz="2400">
                <a:ea typeface="SimSun" charset="0"/>
                <a:sym typeface="+mn-ea"/>
              </a:rPr>
              <a:t>的内存空间，末尾多出来的那一格空间存放</a:t>
            </a:r>
            <a:r>
              <a:rPr lang="en-US" altLang="zh-CN" sz="2400">
                <a:ea typeface="SimSun" charset="0"/>
                <a:sym typeface="+mn-ea"/>
              </a:rPr>
              <a:t> ‘\0’ </a:t>
            </a:r>
            <a:r>
              <a:rPr lang="zh-CN" altLang="en-US" sz="2400">
                <a:ea typeface="SimSun" charset="0"/>
                <a:sym typeface="+mn-ea"/>
              </a:rPr>
              <a:t>标志结束。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3. </a:t>
            </a:r>
            <a:r>
              <a:rPr lang="zh-CN" altLang="en-US" sz="2400" b="1">
                <a:ea typeface="SimSun" charset="0"/>
                <a:sym typeface="+mn-ea"/>
              </a:rPr>
              <a:t>计算长度需要耗费时间</a:t>
            </a:r>
            <a:r>
              <a:rPr lang="zh-CN" altLang="en-US" sz="2400">
                <a:ea typeface="SimSun" charset="0"/>
                <a:sym typeface="+mn-ea"/>
              </a:rPr>
              <a:t>，你必须从起始地址开始，一个个向后查找，直到找到</a:t>
            </a:r>
            <a:r>
              <a:rPr lang="en-US" altLang="zh-CN" sz="2400">
                <a:ea typeface="SimSun" charset="0"/>
                <a:sym typeface="+mn-ea"/>
              </a:rPr>
              <a:t> ‘\0’</a:t>
            </a:r>
            <a:r>
              <a:rPr lang="zh-CN" altLang="en-US" sz="2400">
                <a:ea typeface="SimSun" charset="0"/>
                <a:sym typeface="+mn-ea"/>
              </a:rPr>
              <a:t>，才能确定字符串在哪里结束，确定他的长度。换言之，</a:t>
            </a:r>
            <a:r>
              <a:rPr lang="en-US" altLang="zh-CN" sz="2400">
                <a:ea typeface="SimSun" charset="0"/>
                <a:sym typeface="+mn-ea"/>
              </a:rPr>
              <a:t>strlen </a:t>
            </a:r>
            <a:r>
              <a:rPr lang="zh-CN" altLang="en-US" sz="2400">
                <a:ea typeface="SimSun" charset="0"/>
                <a:sym typeface="+mn-ea"/>
              </a:rPr>
              <a:t>函数的复杂度为</a:t>
            </a:r>
            <a:r>
              <a:rPr lang="en-US" altLang="zh-CN" sz="2400">
                <a:ea typeface="SimSun" charset="0"/>
                <a:sym typeface="+mn-ea"/>
              </a:rPr>
              <a:t> O(n)</a:t>
            </a:r>
            <a:r>
              <a:rPr lang="zh-CN" altLang="en-US" sz="2400">
                <a:ea typeface="SimSun" charset="0"/>
                <a:sym typeface="+mn-ea"/>
              </a:rPr>
              <a:t>，如果需要频繁的查询长度，势必会非常低效。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4. </a:t>
            </a:r>
            <a:r>
              <a:rPr lang="zh-CN" altLang="en-US" sz="2400">
                <a:ea typeface="SimSun" charset="0"/>
                <a:sym typeface="+mn-ea"/>
              </a:rPr>
              <a:t>若需要</a:t>
            </a:r>
            <a:r>
              <a:rPr lang="zh-CN" altLang="en-US" sz="2400" b="1">
                <a:ea typeface="SimSun" charset="0"/>
                <a:sym typeface="+mn-ea"/>
              </a:rPr>
              <a:t>在尾部切片就得修改字符串本身</a:t>
            </a:r>
            <a:r>
              <a:rPr lang="zh-CN" altLang="en-US" sz="2400">
                <a:ea typeface="SimSun" charset="0"/>
                <a:sym typeface="+mn-ea"/>
              </a:rPr>
              <a:t>（写入一个</a:t>
            </a:r>
            <a:r>
              <a:rPr lang="en-US" altLang="zh-CN" sz="2400">
                <a:ea typeface="SimSun" charset="0"/>
                <a:sym typeface="+mn-ea"/>
              </a:rPr>
              <a:t> ‘\0’</a:t>
            </a:r>
            <a:r>
              <a:rPr lang="zh-CN" altLang="en-US" sz="2400">
                <a:ea typeface="SimSun" charset="0"/>
                <a:sym typeface="+mn-ea"/>
              </a:rPr>
              <a:t>），影响其他弱引用。</a:t>
            </a:r>
            <a:endParaRPr lang="zh-CN" altLang="en-US" sz="24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胖指针大法横空出世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60170"/>
            <a:ext cx="10972800" cy="4525963"/>
          </a:xfrm>
        </p:spPr>
        <p:txBody>
          <a:bodyPr/>
          <a:p>
            <a:r>
              <a:rPr lang="zh-CN" altLang="en-US" sz="2400">
                <a:ea typeface="SimSun" charset="0"/>
                <a:sym typeface="+mn-ea"/>
              </a:rPr>
              <a:t>刚刚说了，要描述一个动态长度的数组（此处为字符串），需要</a:t>
            </a:r>
            <a:r>
              <a:rPr lang="zh-CN" altLang="en-US" sz="2400" b="1">
                <a:ea typeface="SimSun" charset="0"/>
                <a:sym typeface="+mn-ea"/>
              </a:rPr>
              <a:t>首地址指针</a:t>
            </a:r>
            <a:r>
              <a:rPr lang="zh-CN" altLang="en-US" sz="2400">
                <a:ea typeface="SimSun" charset="0"/>
                <a:sym typeface="+mn-ea"/>
              </a:rPr>
              <a:t>和</a:t>
            </a:r>
            <a:r>
              <a:rPr lang="zh-CN" altLang="en-US" sz="2400" b="1">
                <a:ea typeface="SimSun" charset="0"/>
                <a:sym typeface="+mn-ea"/>
              </a:rPr>
              <a:t>数组长度</a:t>
            </a:r>
            <a:r>
              <a:rPr lang="zh-CN" altLang="en-US" sz="2400">
                <a:ea typeface="SimSun" charset="0"/>
                <a:sym typeface="+mn-ea"/>
              </a:rPr>
              <a:t>两个参数。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void cihou_array(char *ptr, size_t len);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可以把这描述同一个东西的两个参数，打包进一个结构体（</a:t>
            </a:r>
            <a:r>
              <a:rPr lang="en-US" altLang="zh-CN" sz="2400">
                <a:ea typeface="SimSun" charset="0"/>
                <a:sym typeface="+mn-ea"/>
              </a:rPr>
              <a:t>struct</a:t>
            </a:r>
            <a:r>
              <a:rPr lang="zh-CN" altLang="en-US" sz="2400">
                <a:ea typeface="SimSun" charset="0"/>
                <a:sym typeface="+mn-ea"/>
              </a:rPr>
              <a:t>）里，这样就可以作为一个参数了！虽然本质上是一样的，但是代码变得更易读了。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struct FatPtr {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   char *ptr;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   size_t len;</a:t>
            </a:r>
            <a:br>
              <a:rPr lang="en-US" altLang="zh-CN" sz="2400">
                <a:ea typeface="SimSun" charset="0"/>
                <a:sym typeface="+mn-ea"/>
              </a:rPr>
            </a:br>
            <a:r>
              <a:rPr lang="en-US" altLang="zh-CN" sz="2400">
                <a:ea typeface="SimSun" charset="0"/>
                <a:sym typeface="+mn-ea"/>
              </a:rPr>
              <a:t>};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void </a:t>
            </a:r>
            <a:r>
              <a:rPr lang="en-US" altLang="zh-CN" sz="2400">
                <a:ea typeface="SimSun" charset="0"/>
                <a:sym typeface="+mn-ea"/>
              </a:rPr>
              <a:t>cihou</a:t>
            </a:r>
            <a:r>
              <a:rPr lang="en-US" altLang="zh-CN" sz="2400">
                <a:ea typeface="SimSun" charset="0"/>
                <a:sym typeface="+mn-ea"/>
              </a:rPr>
              <a:t>_array(FatPtr fptr);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这就是</a:t>
            </a:r>
            <a:r>
              <a:rPr lang="en-US" altLang="zh-CN" sz="2400">
                <a:ea typeface="SimSun" charset="0"/>
                <a:sym typeface="+mn-ea"/>
              </a:rPr>
              <a:t> rust </a:t>
            </a:r>
            <a:r>
              <a:rPr lang="zh-CN" altLang="en-US" sz="2400">
                <a:ea typeface="SimSun" charset="0"/>
                <a:sym typeface="+mn-ea"/>
              </a:rPr>
              <a:t>炫耀已久的数组胖指针。</a:t>
            </a:r>
            <a:r>
              <a:rPr lang="en-US" altLang="zh-CN" sz="2400">
                <a:ea typeface="SimSun" charset="0"/>
                <a:sym typeface="+mn-ea"/>
              </a:rPr>
              <a:t>C++20 </a:t>
            </a:r>
            <a:r>
              <a:rPr lang="zh-CN" altLang="en-US" sz="2400">
                <a:ea typeface="SimSun" charset="0"/>
                <a:sym typeface="+mn-ea"/>
              </a:rPr>
              <a:t>中</a:t>
            </a:r>
            <a:r>
              <a:rPr lang="zh-CN" altLang="en-US" sz="2400">
                <a:ea typeface="SimSun" charset="0"/>
                <a:sym typeface="+mn-ea"/>
              </a:rPr>
              <a:t>的</a:t>
            </a:r>
            <a:r>
              <a:rPr lang="en-US" altLang="zh-CN" sz="2400">
                <a:ea typeface="SimSun" charset="0"/>
                <a:sym typeface="+mn-ea"/>
              </a:rPr>
              <a:t> span </a:t>
            </a:r>
            <a:r>
              <a:rPr lang="zh-CN" altLang="en-US" sz="2400">
                <a:ea typeface="SimSun" charset="0"/>
                <a:sym typeface="+mn-ea"/>
              </a:rPr>
              <a:t>也是这个思想。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他提倡</a:t>
            </a:r>
            <a:r>
              <a:rPr lang="zh-CN" altLang="en-US" sz="2400" b="1">
                <a:ea typeface="SimSun" charset="0"/>
                <a:sym typeface="+mn-ea"/>
              </a:rPr>
              <a:t>把</a:t>
            </a:r>
            <a:r>
              <a:rPr lang="en-US" altLang="zh-CN" sz="2400" b="1">
                <a:ea typeface="SimSun" charset="0"/>
                <a:sym typeface="+mn-ea"/>
              </a:rPr>
              <a:t> ptr </a:t>
            </a:r>
            <a:r>
              <a:rPr lang="zh-CN" altLang="en-US" sz="2400" b="1">
                <a:ea typeface="SimSun" charset="0"/>
                <a:sym typeface="+mn-ea"/>
              </a:rPr>
              <a:t>和</a:t>
            </a:r>
            <a:r>
              <a:rPr lang="en-US" altLang="zh-CN" sz="2400" b="1">
                <a:ea typeface="SimSun" charset="0"/>
                <a:sym typeface="+mn-ea"/>
              </a:rPr>
              <a:t> len </a:t>
            </a:r>
            <a:r>
              <a:rPr lang="zh-CN" altLang="en-US" sz="2400" b="1">
                <a:ea typeface="SimSun" charset="0"/>
                <a:sym typeface="+mn-ea"/>
              </a:rPr>
              <a:t>这两个逻辑上相关的参数绑在一起</a:t>
            </a:r>
            <a:r>
              <a:rPr lang="zh-CN" altLang="en-US" sz="2400">
                <a:ea typeface="SimSun" charset="0"/>
                <a:sym typeface="+mn-ea"/>
              </a:rPr>
              <a:t>，避免程序员犯错。</a:t>
            </a:r>
            <a:endParaRPr lang="zh-CN" altLang="en-US" sz="24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6330" y="3491230"/>
            <a:ext cx="4725670" cy="20351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用胖指针表示字符串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69670"/>
            <a:ext cx="10972800" cy="4525963"/>
          </a:xfrm>
        </p:spPr>
        <p:txBody>
          <a:bodyPr/>
          <a:p>
            <a:r>
              <a:rPr lang="zh-CN" altLang="en-US" sz="2400">
                <a:ea typeface="SimSun" charset="0"/>
              </a:rPr>
              <a:t>其实胖指针的思想既不是</a:t>
            </a:r>
            <a:r>
              <a:rPr lang="en-US" altLang="zh-CN" sz="2400">
                <a:ea typeface="SimSun" charset="0"/>
              </a:rPr>
              <a:t> rust </a:t>
            </a:r>
            <a:r>
              <a:rPr lang="zh-CN" altLang="en-US" sz="2400">
                <a:ea typeface="SimSun" charset="0"/>
              </a:rPr>
              <a:t>原创的，也不是</a:t>
            </a:r>
            <a:r>
              <a:rPr lang="en-US" altLang="zh-CN" sz="2400">
                <a:ea typeface="SimSun" charset="0"/>
              </a:rPr>
              <a:t> C++20 </a:t>
            </a:r>
            <a:r>
              <a:rPr lang="zh-CN" altLang="en-US" sz="2400">
                <a:ea typeface="SimSun" charset="0"/>
              </a:rPr>
              <a:t>以后才出现的。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为了表示动态长度的数组，</a:t>
            </a:r>
            <a:r>
              <a:rPr lang="en-US" sz="2400"/>
              <a:t>C++ </a:t>
            </a:r>
            <a:r>
              <a:rPr lang="zh-CN" altLang="en-US" sz="2400">
                <a:ea typeface="SimSun" charset="0"/>
              </a:rPr>
              <a:t>中的</a:t>
            </a:r>
            <a:r>
              <a:rPr lang="en-US" altLang="zh-CN" sz="2400">
                <a:ea typeface="SimSun" charset="0"/>
              </a:rPr>
              <a:t> vector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string </a:t>
            </a:r>
            <a:r>
              <a:rPr lang="zh-CN" altLang="en-US" sz="2400">
                <a:ea typeface="SimSun" charset="0"/>
              </a:rPr>
              <a:t>其实都是胖指针。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string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vector </a:t>
            </a:r>
            <a:r>
              <a:rPr lang="zh-CN" altLang="en-US" sz="2400">
                <a:ea typeface="SimSun" charset="0"/>
              </a:rPr>
              <a:t>内部都有三个成员变量：</a:t>
            </a:r>
            <a:r>
              <a:rPr lang="en-US" altLang="zh-CN" sz="2400">
                <a:ea typeface="SimSun" charset="0"/>
              </a:rPr>
              <a:t>ptr, len, capacity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前两个</a:t>
            </a:r>
            <a:r>
              <a:rPr lang="en-US" altLang="zh-CN" sz="2400">
                <a:ea typeface="SimSun" charset="0"/>
              </a:rPr>
              <a:t> [ptr, len] </a:t>
            </a:r>
            <a:r>
              <a:rPr lang="zh-CN" altLang="en-US" sz="2400">
                <a:ea typeface="SimSun" charset="0"/>
              </a:rPr>
              <a:t>其实就是表示实际有效范围（存储了字符的）的胖指针。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而</a:t>
            </a:r>
            <a:r>
              <a:rPr lang="en-US" altLang="zh-CN" sz="2400">
                <a:ea typeface="SimSun" charset="0"/>
                <a:sym typeface="+mn-ea"/>
              </a:rPr>
              <a:t> [ptr, capacity] </a:t>
            </a:r>
            <a:r>
              <a:rPr lang="zh-CN" altLang="en-US" sz="2400">
                <a:ea typeface="SimSun" charset="0"/>
                <a:sym typeface="+mn-ea"/>
              </a:rPr>
              <a:t>就是表示实际已分配内存（操作系统认为的）的胖指针。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struct vector {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  char *ptr;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  size_t len;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  size_t capacity;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};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</a:rPr>
              <a:t>在</a:t>
            </a:r>
            <a:r>
              <a:rPr lang="en-US" altLang="zh-CN" sz="2400">
                <a:ea typeface="SimSun" charset="0"/>
              </a:rPr>
              <a:t> GCC </a:t>
            </a:r>
            <a:r>
              <a:rPr lang="zh-CN" altLang="en-US" sz="2400">
                <a:ea typeface="SimSun" charset="0"/>
              </a:rPr>
              <a:t>的实现中，被换成了三个指针</a:t>
            </a:r>
            <a:r>
              <a:rPr lang="en-US" altLang="zh-CN" sz="2400">
                <a:ea typeface="SimSun" charset="0"/>
              </a:rPr>
              <a:t> [ptr, ptr + len, ptr + capacity] </a:t>
            </a:r>
            <a:r>
              <a:rPr lang="zh-CN" altLang="en-US" sz="2400">
                <a:ea typeface="SimSun" charset="0"/>
              </a:rPr>
              <a:t>来表示。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但本质上是一样的，你去看</a:t>
            </a:r>
            <a:r>
              <a:rPr lang="en-US" altLang="zh-CN" sz="2400">
                <a:ea typeface="SimSun" charset="0"/>
              </a:rPr>
              <a:t> rust</a:t>
            </a:r>
            <a:r>
              <a:rPr lang="zh-CN" altLang="en-US" sz="2400">
                <a:ea typeface="SimSun" charset="0"/>
              </a:rPr>
              <a:t>，他们的</a:t>
            </a:r>
            <a:r>
              <a:rPr lang="en-US" altLang="zh-CN" sz="2400">
                <a:ea typeface="SimSun" charset="0"/>
              </a:rPr>
              <a:t> vec </a:t>
            </a:r>
            <a:r>
              <a:rPr lang="zh-CN" altLang="en-US" sz="2400">
                <a:ea typeface="SimSun" charset="0"/>
              </a:rPr>
              <a:t>也是这三个成员，没什么创新的。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他们</a:t>
            </a:r>
            <a:r>
              <a:rPr lang="en-US" altLang="zh-CN" sz="2400">
                <a:ea typeface="SimSun" charset="0"/>
              </a:rPr>
              <a:t> rust </a:t>
            </a:r>
            <a:r>
              <a:rPr lang="zh-CN" altLang="en-US" sz="2400">
                <a:ea typeface="SimSun" charset="0"/>
              </a:rPr>
              <a:t>的贡献，无非是把这个概念定义为专有名词“胖指针”，仅此而已。</a:t>
            </a:r>
            <a:endParaRPr lang="en-US" altLang="zh-CN" sz="2400">
              <a:ea typeface="SimSun" charset="0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20415" y="4098925"/>
            <a:ext cx="4775200" cy="27590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用胖指针表示字符串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17955"/>
            <a:ext cx="10972800" cy="4525963"/>
          </a:xfrm>
        </p:spPr>
        <p:txBody>
          <a:bodyPr/>
          <a:p>
            <a:r>
              <a:rPr lang="en-US" altLang="zh-CN" sz="2400">
                <a:ea typeface="SimSun" charset="0"/>
              </a:rPr>
              <a:t>C++ </a:t>
            </a:r>
            <a:r>
              <a:rPr lang="zh-CN" altLang="en-US" sz="2400">
                <a:ea typeface="SimSun" charset="0"/>
              </a:rPr>
              <a:t>的</a:t>
            </a:r>
            <a:r>
              <a:rPr lang="en-US" altLang="zh-CN" sz="2400">
                <a:ea typeface="SimSun" charset="0"/>
              </a:rPr>
              <a:t> string </a:t>
            </a:r>
            <a:r>
              <a:rPr lang="zh-CN" altLang="en-US" sz="2400">
                <a:ea typeface="SimSun" charset="0"/>
              </a:rPr>
              <a:t>克服了</a:t>
            </a:r>
            <a:r>
              <a:rPr lang="en-US" altLang="zh-CN" sz="2400">
                <a:ea typeface="SimSun" charset="0"/>
              </a:rPr>
              <a:t> C </a:t>
            </a:r>
            <a:r>
              <a:rPr lang="zh-CN" altLang="en-US" sz="2400">
                <a:ea typeface="SimSun" charset="0"/>
              </a:rPr>
              <a:t>语言</a:t>
            </a:r>
            <a:r>
              <a:rPr lang="en-US" altLang="zh-CN" sz="2400">
                <a:ea typeface="SimSun" charset="0"/>
              </a:rPr>
              <a:t> 0 </a:t>
            </a:r>
            <a:r>
              <a:rPr lang="zh-CN" altLang="en-US" sz="2400">
                <a:ea typeface="SimSun" charset="0"/>
              </a:rPr>
              <a:t>结尾字符串的缺点：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字符串本身可以含有</a:t>
            </a:r>
            <a:r>
              <a:rPr lang="en-US" altLang="zh-CN" sz="2400">
                <a:ea typeface="SimSun" charset="0"/>
              </a:rPr>
              <a:t> ‘\0’ </a:t>
            </a:r>
            <a:r>
              <a:rPr lang="zh-CN" altLang="en-US" sz="2400">
                <a:ea typeface="SimSun" charset="0"/>
              </a:rPr>
              <a:t>了，这下任何字符都众生平等。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末尾没有</a:t>
            </a:r>
            <a:r>
              <a:rPr lang="en-US" altLang="zh-CN" sz="2400">
                <a:ea typeface="SimSun" charset="0"/>
              </a:rPr>
              <a:t> ‘\0’ </a:t>
            </a:r>
            <a:r>
              <a:rPr lang="zh-CN" altLang="en-US" sz="2400">
                <a:ea typeface="SimSun" charset="0"/>
              </a:rPr>
              <a:t>额外浪费的空间（除非调用</a:t>
            </a:r>
            <a:r>
              <a:rPr lang="en-US" altLang="zh-CN" sz="2400">
                <a:ea typeface="SimSun" charset="0"/>
              </a:rPr>
              <a:t> c_str </a:t>
            </a:r>
            <a:r>
              <a:rPr lang="zh-CN" altLang="en-US" sz="2400">
                <a:ea typeface="SimSun" charset="0"/>
              </a:rPr>
              <a:t>时）</a:t>
            </a:r>
            <a:r>
              <a:rPr lang="zh-CN" sz="2400">
                <a:ea typeface="SimSun" charset="0"/>
              </a:rPr>
              <a:t>。</a:t>
            </a:r>
            <a:endParaRPr lang="zh-CN" sz="2400">
              <a:ea typeface="SimSun" charset="0"/>
            </a:endParaRPr>
          </a:p>
          <a:p>
            <a:r>
              <a:rPr lang="zh-CN" sz="2400">
                <a:ea typeface="SimSun" charset="0"/>
              </a:rPr>
              <a:t>长度已经存储在</a:t>
            </a:r>
            <a:r>
              <a:rPr lang="en-US" altLang="zh-CN" sz="2400">
                <a:ea typeface="SimSun" charset="0"/>
              </a:rPr>
              <a:t> string </a:t>
            </a:r>
            <a:r>
              <a:rPr lang="zh-CN" altLang="en-US" sz="2400">
                <a:ea typeface="SimSun" charset="0"/>
              </a:rPr>
              <a:t>的成员</a:t>
            </a:r>
            <a:r>
              <a:rPr lang="zh-CN" sz="2400">
                <a:ea typeface="SimSun" charset="0"/>
              </a:rPr>
              <a:t>里，</a:t>
            </a:r>
            <a:r>
              <a:rPr lang="en-US" altLang="zh-CN" sz="2400">
                <a:ea typeface="SimSun" charset="0"/>
              </a:rPr>
              <a:t>size() </a:t>
            </a:r>
            <a:r>
              <a:rPr lang="zh-CN" altLang="en-US" sz="2400">
                <a:ea typeface="SimSun" charset="0"/>
              </a:rPr>
              <a:t>是</a:t>
            </a:r>
            <a:r>
              <a:rPr lang="en-US" altLang="zh-CN" sz="2400">
                <a:ea typeface="SimSun" charset="0"/>
              </a:rPr>
              <a:t> O(1) </a:t>
            </a:r>
            <a:r>
              <a:rPr lang="zh-CN" altLang="en-US" sz="2400">
                <a:ea typeface="SimSun" charset="0"/>
              </a:rPr>
              <a:t>的。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在尾部切片可以用</a:t>
            </a:r>
            <a:r>
              <a:rPr lang="en-US" altLang="zh-CN" sz="2400">
                <a:ea typeface="SimSun" charset="0"/>
              </a:rPr>
              <a:t> resize() </a:t>
            </a:r>
            <a:r>
              <a:rPr lang="zh-CN" altLang="en-US" sz="2400">
                <a:ea typeface="SimSun" charset="0"/>
              </a:rPr>
              <a:t>修改长度，无需写入字符串本身。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string_view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span </a:t>
            </a:r>
            <a:r>
              <a:rPr lang="zh-CN" altLang="en-US" sz="2400">
                <a:ea typeface="SimSun" charset="0"/>
              </a:rPr>
              <a:t>无非是个弱引用版本，额外增加了在头部切片的能力而已。</a:t>
            </a:r>
            <a:endParaRPr lang="zh-CN" altLang="en-US" sz="2400">
              <a:ea typeface="SimSun" charset="0"/>
            </a:endParaR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强引用胖指针：</a:t>
            </a:r>
            <a:r>
              <a:rPr lang="en-US" altLang="zh-CN">
                <a:ea typeface="SimSun" charset="0"/>
                <a:sym typeface="+mn-ea"/>
              </a:rPr>
              <a:t>string</a:t>
            </a:r>
            <a:endParaRPr lang="en-US" altLang="zh-CN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>
                <a:ea typeface="SimSun" charset="0"/>
              </a:rPr>
              <a:t>刚刚说的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sz="2400"/>
              <a:t>string </a:t>
            </a:r>
            <a:r>
              <a:rPr lang="zh-CN" altLang="en-US" sz="2400">
                <a:ea typeface="SimSun" charset="0"/>
              </a:rPr>
              <a:t>容器，是掌握着字符串生命周期</a:t>
            </a:r>
            <a:r>
              <a:rPr lang="zh-CN" altLang="en-US" sz="2400">
                <a:ea typeface="SimSun" charset="0"/>
                <a:sym typeface="+mn-ea"/>
              </a:rPr>
              <a:t>（</a:t>
            </a:r>
            <a:r>
              <a:rPr lang="en-US" altLang="zh-CN" sz="2400">
                <a:ea typeface="SimSun" charset="0"/>
                <a:sym typeface="+mn-ea"/>
              </a:rPr>
              <a:t>lifespan</a:t>
            </a:r>
            <a:r>
              <a:rPr lang="zh-CN" altLang="en-US" sz="2400">
                <a:ea typeface="SimSun" charset="0"/>
                <a:sym typeface="+mn-ea"/>
              </a:rPr>
              <a:t>）</a:t>
            </a:r>
            <a:r>
              <a:rPr lang="zh-CN" altLang="en-US" sz="2400">
                <a:ea typeface="SimSun" charset="0"/>
              </a:rPr>
              <a:t>的胖指针。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这种掌管了所指向对象生命周期</a:t>
            </a:r>
            <a:r>
              <a:rPr lang="zh-CN" altLang="en-US" sz="2400">
                <a:ea typeface="SimSun" charset="0"/>
                <a:sym typeface="+mn-ea"/>
              </a:rPr>
              <a:t>的指针称为强引用（</a:t>
            </a:r>
            <a:r>
              <a:rPr lang="en-US" altLang="zh-CN" sz="2400">
                <a:ea typeface="SimSun" charset="0"/>
                <a:sym typeface="+mn-ea"/>
              </a:rPr>
              <a:t>strong reference</a:t>
            </a:r>
            <a:r>
              <a:rPr lang="zh-CN" altLang="en-US" sz="2400">
                <a:ea typeface="SimSun" charset="0"/>
                <a:sym typeface="+mn-ea"/>
              </a:rPr>
              <a:t>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这个强引用的强，体现在哪里？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</a:rPr>
              <a:t>当</a:t>
            </a:r>
            <a:r>
              <a:rPr lang="en-US" altLang="zh-CN" sz="2400">
                <a:ea typeface="SimSun" charset="0"/>
              </a:rPr>
              <a:t> string </a:t>
            </a:r>
            <a:r>
              <a:rPr lang="zh-CN" altLang="en-US" sz="2400">
                <a:ea typeface="SimSun" charset="0"/>
              </a:rPr>
              <a:t>容器被拷贝时，其指向的字符串也会被拷贝（深拷贝）。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当</a:t>
            </a:r>
            <a:r>
              <a:rPr lang="en-US" altLang="zh-CN" sz="2400">
                <a:ea typeface="SimSun" charset="0"/>
              </a:rPr>
              <a:t> string </a:t>
            </a:r>
            <a:r>
              <a:rPr lang="zh-CN" altLang="en-US" sz="2400">
                <a:ea typeface="SimSun" charset="0"/>
              </a:rPr>
              <a:t>容器被销毁时，其指向的字符串也会被销毁（内存释放）。</a:t>
            </a:r>
            <a:endParaRPr lang="zh-CN" altLang="en-US" sz="2400">
              <a:ea typeface="SimSun" charset="0"/>
            </a:endParaRPr>
          </a:p>
          <a:p>
            <a:pPr marL="0" indent="0">
              <a:buNone/>
            </a:pPr>
            <a:endParaRPr lang="zh-CN" altLang="en-US" sz="2400">
              <a:ea typeface="SimSun" charset="0"/>
            </a:endParaRPr>
          </a:p>
        </p:txBody>
      </p:sp>
      <p:sp>
        <p:nvSpPr>
          <p:cNvPr id="4" name="Rectangles 3"/>
          <p:cNvSpPr/>
          <p:nvPr/>
        </p:nvSpPr>
        <p:spPr>
          <a:xfrm>
            <a:off x="6606540" y="4852670"/>
            <a:ext cx="826135" cy="4102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ea typeface="SimSun" charset="0"/>
              </a:rPr>
              <a:t>s1</a:t>
            </a:r>
            <a:endParaRPr lang="en-US" altLang="zh-CN">
              <a:ea typeface="SimSun" charset="0"/>
            </a:endParaRPr>
          </a:p>
        </p:txBody>
      </p:sp>
      <p:sp>
        <p:nvSpPr>
          <p:cNvPr id="5" name="Rectangles 4"/>
          <p:cNvSpPr/>
          <p:nvPr/>
        </p:nvSpPr>
        <p:spPr>
          <a:xfrm>
            <a:off x="8430260" y="4852670"/>
            <a:ext cx="882650" cy="4102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ea typeface="SimSun" charset="0"/>
              </a:rPr>
              <a:t>s2</a:t>
            </a:r>
            <a:endParaRPr lang="en-US" altLang="zh-CN">
              <a:ea typeface="SimSun" charset="0"/>
            </a:endParaRPr>
          </a:p>
        </p:txBody>
      </p:sp>
      <p:sp>
        <p:nvSpPr>
          <p:cNvPr id="6" name="Rectangles 5"/>
          <p:cNvSpPr/>
          <p:nvPr/>
        </p:nvSpPr>
        <p:spPr>
          <a:xfrm>
            <a:off x="6066790" y="6065520"/>
            <a:ext cx="1453515" cy="4102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ea typeface="SimSun" charset="0"/>
              </a:rPr>
              <a:t>“</a:t>
            </a:r>
            <a:r>
              <a:rPr lang="zh-CN" altLang="en-US">
                <a:ea typeface="SimSun" charset="0"/>
              </a:rPr>
              <a:t>具体字符串</a:t>
            </a:r>
            <a:r>
              <a:rPr lang="en-US" altLang="zh-CN">
                <a:ea typeface="SimSun" charset="0"/>
              </a:rPr>
              <a:t>”</a:t>
            </a:r>
            <a:endParaRPr lang="en-US" altLang="zh-CN">
              <a:ea typeface="SimSun" charset="0"/>
            </a:endParaRPr>
          </a:p>
        </p:txBody>
      </p:sp>
      <p:cxnSp>
        <p:nvCxnSpPr>
          <p:cNvPr id="7" name="Straight Arrow Connector 6"/>
          <p:cNvCxnSpPr>
            <a:stCxn id="4" idx="2"/>
            <a:endCxn id="6" idx="0"/>
          </p:cNvCxnSpPr>
          <p:nvPr/>
        </p:nvCxnSpPr>
        <p:spPr>
          <a:xfrm flipH="1">
            <a:off x="6793865" y="5262880"/>
            <a:ext cx="226060" cy="80264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Rectangles 7"/>
          <p:cNvSpPr/>
          <p:nvPr/>
        </p:nvSpPr>
        <p:spPr>
          <a:xfrm>
            <a:off x="8324850" y="6065520"/>
            <a:ext cx="1453515" cy="4102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ea typeface="SimSun" charset="0"/>
              </a:rPr>
              <a:t>“</a:t>
            </a:r>
            <a:r>
              <a:rPr lang="zh-CN" altLang="en-US">
                <a:ea typeface="SimSun" charset="0"/>
              </a:rPr>
              <a:t>具体字符串</a:t>
            </a:r>
            <a:r>
              <a:rPr lang="en-US" altLang="zh-CN">
                <a:ea typeface="SimSun" charset="0"/>
              </a:rPr>
              <a:t>”</a:t>
            </a:r>
            <a:endParaRPr lang="en-US" altLang="zh-CN">
              <a:ea typeface="SimSun" charset="0"/>
            </a:endParaRPr>
          </a:p>
        </p:txBody>
      </p:sp>
      <p:cxnSp>
        <p:nvCxnSpPr>
          <p:cNvPr id="9" name="Straight Arrow Connector 8"/>
          <p:cNvCxnSpPr>
            <a:stCxn id="5" idx="2"/>
            <a:endCxn id="8" idx="0"/>
          </p:cNvCxnSpPr>
          <p:nvPr/>
        </p:nvCxnSpPr>
        <p:spPr>
          <a:xfrm>
            <a:off x="8871585" y="5262880"/>
            <a:ext cx="180340" cy="80264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7432675" y="5057775"/>
            <a:ext cx="997585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ysDot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6" idx="3"/>
            <a:endCxn id="8" idx="1"/>
          </p:cNvCxnSpPr>
          <p:nvPr/>
        </p:nvCxnSpPr>
        <p:spPr>
          <a:xfrm>
            <a:off x="7520305" y="6270625"/>
            <a:ext cx="804545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ysDot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2" name="Text Box 11"/>
          <p:cNvSpPr txBox="1"/>
          <p:nvPr/>
        </p:nvSpPr>
        <p:spPr>
          <a:xfrm>
            <a:off x="7602220" y="487362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SimSun" charset="0"/>
              </a:rPr>
              <a:t>拷贝</a:t>
            </a:r>
            <a:endParaRPr lang="zh-CN" altLang="en-US">
              <a:ea typeface="SimSun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7602220" y="608647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SimSun" charset="0"/>
              </a:rPr>
              <a:t>拷贝</a:t>
            </a:r>
            <a:endParaRPr lang="zh-CN" altLang="en-US">
              <a:ea typeface="SimSun" charset="0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6553835" y="4607560"/>
            <a:ext cx="9810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000"/>
              <a:t>ptr=xxx, len=5</a:t>
            </a:r>
            <a:endParaRPr lang="en-US" sz="1000"/>
          </a:p>
        </p:txBody>
      </p:sp>
      <p:sp>
        <p:nvSpPr>
          <p:cNvPr id="15" name="Text Box 14"/>
          <p:cNvSpPr txBox="1"/>
          <p:nvPr/>
        </p:nvSpPr>
        <p:spPr>
          <a:xfrm>
            <a:off x="8380730" y="4607560"/>
            <a:ext cx="9810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000"/>
              <a:t>ptr=yyy, len=5</a:t>
            </a:r>
            <a:endParaRPr lang="en-US" sz="1000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弱引用</a:t>
            </a:r>
            <a:r>
              <a:rPr lang="zh-CN" altLang="en-US">
                <a:ea typeface="SimSun" charset="0"/>
                <a:sym typeface="+mn-ea"/>
              </a:rPr>
              <a:t>胖指针：</a:t>
            </a:r>
            <a:r>
              <a:rPr lang="en-US" altLang="zh-CN">
                <a:ea typeface="SimSun" charset="0"/>
                <a:sym typeface="+mn-ea"/>
              </a:rPr>
              <a:t>string_view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>
                <a:ea typeface="SimSun" charset="0"/>
                <a:sym typeface="+mn-ea"/>
              </a:rPr>
              <a:t>如果把一个强引用的</a:t>
            </a:r>
            <a:r>
              <a:rPr lang="en-US" altLang="zh-CN" sz="2400">
                <a:ea typeface="SimSun" charset="0"/>
                <a:sym typeface="+mn-ea"/>
              </a:rPr>
              <a:t> string </a:t>
            </a:r>
            <a:r>
              <a:rPr lang="zh-CN" altLang="en-US" sz="2400">
                <a:ea typeface="SimSun" charset="0"/>
                <a:sym typeface="+mn-ea"/>
              </a:rPr>
              <a:t>到处拷贝来拷贝去，则其指向的字符串也会被多次拷贝，比较低效。人们常用</a:t>
            </a:r>
            <a:r>
              <a:rPr lang="en-US" altLang="zh-CN" sz="2400">
                <a:ea typeface="SimSun" charset="0"/>
                <a:sym typeface="+mn-ea"/>
              </a:rPr>
              <a:t> string const &amp; </a:t>
            </a:r>
            <a:r>
              <a:rPr lang="zh-CN" altLang="en-US" sz="2400">
                <a:ea typeface="SimSun" charset="0"/>
                <a:sym typeface="+mn-ea"/>
              </a:rPr>
              <a:t>来避免不必要拷贝，但仍比较麻烦。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因此</a:t>
            </a:r>
            <a:r>
              <a:rPr lang="en-US" altLang="zh-CN" sz="2400">
                <a:ea typeface="SimSun" charset="0"/>
                <a:sym typeface="+mn-ea"/>
              </a:rPr>
              <a:t> C++17 </a:t>
            </a:r>
            <a:r>
              <a:rPr lang="zh-CN" altLang="en-US" sz="2400">
                <a:ea typeface="SimSun" charset="0"/>
                <a:sym typeface="+mn-ea"/>
              </a:rPr>
              <a:t>引入了弱引用胖指针</a:t>
            </a:r>
            <a:r>
              <a:rPr lang="en-US" altLang="zh-CN" sz="2400">
                <a:ea typeface="SimSun" charset="0"/>
                <a:sym typeface="+mn-ea"/>
              </a:rPr>
              <a:t> string_view</a:t>
            </a:r>
            <a:r>
              <a:rPr lang="zh-CN" altLang="en-US" sz="2400">
                <a:ea typeface="SimSun" charset="0"/>
                <a:sym typeface="+mn-ea"/>
              </a:rPr>
              <a:t>，这种弱引用（</a:t>
            </a:r>
            <a:r>
              <a:rPr lang="en-US" altLang="zh-CN" sz="2400">
                <a:ea typeface="SimSun" charset="0"/>
                <a:sym typeface="+mn-ea"/>
              </a:rPr>
              <a:t>weak reference</a:t>
            </a:r>
            <a:r>
              <a:rPr lang="zh-CN" altLang="en-US" sz="2400">
                <a:ea typeface="SimSun" charset="0"/>
                <a:sym typeface="+mn-ea"/>
              </a:rPr>
              <a:t>）不影响原对象的生命周期，原对象的销毁仍然由强引用控制。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这个弱引用的弱，体现在哪里？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当</a:t>
            </a:r>
            <a:r>
              <a:rPr lang="en-US" altLang="zh-CN" sz="2400">
                <a:ea typeface="SimSun" charset="0"/>
                <a:sym typeface="+mn-ea"/>
              </a:rPr>
              <a:t> string</a:t>
            </a:r>
            <a:r>
              <a:rPr lang="en-US" sz="2400">
                <a:ea typeface="SimSun" charset="0"/>
                <a:sym typeface="+mn-ea"/>
              </a:rPr>
              <a:t>_view </a:t>
            </a:r>
            <a:r>
              <a:rPr lang="zh-CN" altLang="en-US" sz="2400">
                <a:ea typeface="SimSun" charset="0"/>
                <a:sym typeface="+mn-ea"/>
              </a:rPr>
              <a:t>被拷贝时，其指向的字符串仍然是同一个（浅拷贝）。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当</a:t>
            </a:r>
            <a:r>
              <a:rPr lang="en-US" altLang="zh-CN" sz="2400">
                <a:ea typeface="SimSun" charset="0"/>
                <a:sym typeface="+mn-ea"/>
              </a:rPr>
              <a:t> string</a:t>
            </a:r>
            <a:r>
              <a:rPr lang="en-US" sz="2400">
                <a:ea typeface="SimSun" charset="0"/>
                <a:sym typeface="+mn-ea"/>
              </a:rPr>
              <a:t>_view </a:t>
            </a:r>
            <a:r>
              <a:rPr lang="zh-CN" altLang="en-US" sz="2400">
                <a:ea typeface="SimSun" charset="0"/>
                <a:sym typeface="+mn-ea"/>
              </a:rPr>
              <a:t>被销毁时，其指向的字符串仍存在（弱引用不影响生命周期）。</a:t>
            </a:r>
            <a:endParaRPr lang="zh-CN" altLang="en-US" sz="2400">
              <a:ea typeface="SimSun" charset="0"/>
            </a:endParaRPr>
          </a:p>
          <a:p>
            <a:endParaRPr lang="en-US" sz="2400"/>
          </a:p>
        </p:txBody>
      </p:sp>
      <p:sp>
        <p:nvSpPr>
          <p:cNvPr id="4" name="Rectangles 3"/>
          <p:cNvSpPr/>
          <p:nvPr/>
        </p:nvSpPr>
        <p:spPr>
          <a:xfrm>
            <a:off x="6761480" y="4930775"/>
            <a:ext cx="826135" cy="4102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ea typeface="SimSun" charset="0"/>
              </a:rPr>
              <a:t>s1</a:t>
            </a:r>
            <a:endParaRPr lang="en-US" altLang="zh-CN">
              <a:ea typeface="SimSun" charset="0"/>
            </a:endParaRPr>
          </a:p>
        </p:txBody>
      </p:sp>
      <p:sp>
        <p:nvSpPr>
          <p:cNvPr id="5" name="Rectangles 4"/>
          <p:cNvSpPr/>
          <p:nvPr/>
        </p:nvSpPr>
        <p:spPr>
          <a:xfrm>
            <a:off x="8585200" y="4930775"/>
            <a:ext cx="882650" cy="4102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ea typeface="SimSun" charset="0"/>
              </a:rPr>
              <a:t>s2</a:t>
            </a:r>
            <a:endParaRPr lang="en-US" altLang="zh-CN">
              <a:ea typeface="SimSun" charset="0"/>
            </a:endParaRPr>
          </a:p>
        </p:txBody>
      </p:sp>
      <p:sp>
        <p:nvSpPr>
          <p:cNvPr id="6" name="Rectangles 5"/>
          <p:cNvSpPr/>
          <p:nvPr/>
        </p:nvSpPr>
        <p:spPr>
          <a:xfrm>
            <a:off x="6221730" y="6143625"/>
            <a:ext cx="1453515" cy="4102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ea typeface="SimSun" charset="0"/>
              </a:rPr>
              <a:t>“</a:t>
            </a:r>
            <a:r>
              <a:rPr lang="zh-CN" altLang="en-US">
                <a:ea typeface="SimSun" charset="0"/>
              </a:rPr>
              <a:t>具体字符串</a:t>
            </a:r>
            <a:r>
              <a:rPr lang="en-US" altLang="zh-CN">
                <a:ea typeface="SimSun" charset="0"/>
              </a:rPr>
              <a:t>”</a:t>
            </a:r>
            <a:endParaRPr lang="en-US" altLang="zh-CN">
              <a:ea typeface="SimSun" charset="0"/>
            </a:endParaRPr>
          </a:p>
        </p:txBody>
      </p:sp>
      <p:cxnSp>
        <p:nvCxnSpPr>
          <p:cNvPr id="7" name="Straight Arrow Connector 6"/>
          <p:cNvCxnSpPr>
            <a:stCxn id="4" idx="2"/>
            <a:endCxn id="6" idx="0"/>
          </p:cNvCxnSpPr>
          <p:nvPr/>
        </p:nvCxnSpPr>
        <p:spPr>
          <a:xfrm flipH="1">
            <a:off x="6948805" y="5340985"/>
            <a:ext cx="226060" cy="80264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Rectangles 7"/>
          <p:cNvSpPr/>
          <p:nvPr/>
        </p:nvSpPr>
        <p:spPr>
          <a:xfrm>
            <a:off x="8479790" y="6143625"/>
            <a:ext cx="1453515" cy="4102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ea typeface="SimSun" charset="0"/>
              </a:rPr>
              <a:t>“</a:t>
            </a:r>
            <a:r>
              <a:rPr lang="zh-CN" altLang="en-US">
                <a:ea typeface="SimSun" charset="0"/>
              </a:rPr>
              <a:t>具体字符串</a:t>
            </a:r>
            <a:r>
              <a:rPr lang="en-US" altLang="zh-CN">
                <a:ea typeface="SimSun" charset="0"/>
              </a:rPr>
              <a:t>”</a:t>
            </a:r>
            <a:endParaRPr lang="en-US" altLang="zh-CN">
              <a:ea typeface="SimSun" charset="0"/>
            </a:endParaRPr>
          </a:p>
        </p:txBody>
      </p:sp>
      <p:cxnSp>
        <p:nvCxnSpPr>
          <p:cNvPr id="9" name="Straight Arrow Connector 8"/>
          <p:cNvCxnSpPr>
            <a:stCxn id="5" idx="2"/>
            <a:endCxn id="8" idx="0"/>
          </p:cNvCxnSpPr>
          <p:nvPr/>
        </p:nvCxnSpPr>
        <p:spPr>
          <a:xfrm>
            <a:off x="9026525" y="5340985"/>
            <a:ext cx="180340" cy="80264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7587615" y="5135880"/>
            <a:ext cx="997585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ysDot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6" idx="3"/>
            <a:endCxn id="8" idx="1"/>
          </p:cNvCxnSpPr>
          <p:nvPr/>
        </p:nvCxnSpPr>
        <p:spPr>
          <a:xfrm>
            <a:off x="7675245" y="6348730"/>
            <a:ext cx="804545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ysDot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2" name="Text Box 11"/>
          <p:cNvSpPr txBox="1"/>
          <p:nvPr/>
        </p:nvSpPr>
        <p:spPr>
          <a:xfrm>
            <a:off x="7757160" y="495173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SimSun" charset="0"/>
              </a:rPr>
              <a:t>拷贝</a:t>
            </a:r>
            <a:endParaRPr lang="zh-CN" altLang="en-US">
              <a:ea typeface="SimSun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7757160" y="616458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SimSun" charset="0"/>
              </a:rPr>
              <a:t>拷贝</a:t>
            </a:r>
            <a:endParaRPr lang="zh-CN" altLang="en-US">
              <a:ea typeface="SimSun" charset="0"/>
            </a:endParaRPr>
          </a:p>
        </p:txBody>
      </p:sp>
      <p:sp>
        <p:nvSpPr>
          <p:cNvPr id="14" name="Rectangles 13"/>
          <p:cNvSpPr/>
          <p:nvPr/>
        </p:nvSpPr>
        <p:spPr>
          <a:xfrm>
            <a:off x="4828540" y="4930775"/>
            <a:ext cx="826135" cy="41021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ea typeface="SimSun" charset="0"/>
              </a:rPr>
              <a:t>sv1</a:t>
            </a:r>
            <a:endParaRPr lang="en-US" altLang="zh-CN">
              <a:ea typeface="SimSun" charset="0"/>
            </a:endParaRPr>
          </a:p>
        </p:txBody>
      </p:sp>
      <p:cxnSp>
        <p:nvCxnSpPr>
          <p:cNvPr id="15" name="Straight Arrow Connector 14"/>
          <p:cNvCxnSpPr>
            <a:stCxn id="4" idx="1"/>
            <a:endCxn id="14" idx="3"/>
          </p:cNvCxnSpPr>
          <p:nvPr/>
        </p:nvCxnSpPr>
        <p:spPr>
          <a:xfrm flipH="1">
            <a:off x="5654675" y="5135880"/>
            <a:ext cx="1106805" cy="0"/>
          </a:xfrm>
          <a:prstGeom prst="straightConnector1">
            <a:avLst/>
          </a:prstGeom>
          <a:ln w="28575" cmpd="dbl">
            <a:solidFill>
              <a:schemeClr val="accent1">
                <a:shade val="50000"/>
              </a:schemeClr>
            </a:solidFill>
            <a:prstDash val="sysDot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6" name="Text Box 15"/>
          <p:cNvSpPr txBox="1"/>
          <p:nvPr/>
        </p:nvSpPr>
        <p:spPr>
          <a:xfrm>
            <a:off x="5887720" y="493077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SimSun" charset="0"/>
              </a:rPr>
              <a:t>借用</a:t>
            </a:r>
            <a:endParaRPr lang="zh-CN" altLang="en-US">
              <a:ea typeface="SimSun" charset="0"/>
            </a:endParaRPr>
          </a:p>
        </p:txBody>
      </p:sp>
      <p:cxnSp>
        <p:nvCxnSpPr>
          <p:cNvPr id="17" name="Straight Arrow Connector 16"/>
          <p:cNvCxnSpPr>
            <a:stCxn id="14" idx="2"/>
            <a:endCxn id="6" idx="1"/>
          </p:cNvCxnSpPr>
          <p:nvPr/>
        </p:nvCxnSpPr>
        <p:spPr>
          <a:xfrm>
            <a:off x="5241925" y="5340985"/>
            <a:ext cx="979805" cy="100774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Rectangles 17"/>
          <p:cNvSpPr/>
          <p:nvPr/>
        </p:nvSpPr>
        <p:spPr>
          <a:xfrm>
            <a:off x="3079115" y="4930775"/>
            <a:ext cx="826135" cy="41021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ea typeface="SimSun" charset="0"/>
              </a:rPr>
              <a:t>sv2</a:t>
            </a:r>
            <a:endParaRPr lang="en-US" altLang="zh-CN">
              <a:ea typeface="SimSun" charset="0"/>
            </a:endParaRPr>
          </a:p>
        </p:txBody>
      </p:sp>
      <p:sp>
        <p:nvSpPr>
          <p:cNvPr id="19" name="Text Box 18"/>
          <p:cNvSpPr txBox="1"/>
          <p:nvPr/>
        </p:nvSpPr>
        <p:spPr>
          <a:xfrm>
            <a:off x="4046855" y="497268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SimSun" charset="0"/>
              </a:rPr>
              <a:t>拷贝</a:t>
            </a:r>
            <a:endParaRPr lang="zh-CN" altLang="en-US">
              <a:ea typeface="SimSun" charset="0"/>
            </a:endParaRPr>
          </a:p>
        </p:txBody>
      </p:sp>
      <p:cxnSp>
        <p:nvCxnSpPr>
          <p:cNvPr id="20" name="Straight Arrow Connector 19"/>
          <p:cNvCxnSpPr>
            <a:stCxn id="14" idx="1"/>
            <a:endCxn id="18" idx="3"/>
          </p:cNvCxnSpPr>
          <p:nvPr/>
        </p:nvCxnSpPr>
        <p:spPr>
          <a:xfrm flipH="1">
            <a:off x="3905250" y="5135880"/>
            <a:ext cx="923290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ysDot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8" idx="2"/>
            <a:endCxn id="6" idx="1"/>
          </p:cNvCxnSpPr>
          <p:nvPr/>
        </p:nvCxnSpPr>
        <p:spPr>
          <a:xfrm>
            <a:off x="3492500" y="5340985"/>
            <a:ext cx="2729230" cy="100774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Text Box 21"/>
          <p:cNvSpPr txBox="1"/>
          <p:nvPr/>
        </p:nvSpPr>
        <p:spPr>
          <a:xfrm>
            <a:off x="3001645" y="4685665"/>
            <a:ext cx="9810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000"/>
              <a:t>ptr=xxx, len=5</a:t>
            </a:r>
            <a:endParaRPr lang="en-US" sz="1000"/>
          </a:p>
        </p:txBody>
      </p:sp>
      <p:sp>
        <p:nvSpPr>
          <p:cNvPr id="23" name="Text Box 22"/>
          <p:cNvSpPr txBox="1"/>
          <p:nvPr/>
        </p:nvSpPr>
        <p:spPr>
          <a:xfrm>
            <a:off x="4751070" y="4685665"/>
            <a:ext cx="9810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000"/>
              <a:t>ptr=xxx, len=5</a:t>
            </a:r>
            <a:endParaRPr lang="en-US" sz="1000"/>
          </a:p>
        </p:txBody>
      </p:sp>
      <p:sp>
        <p:nvSpPr>
          <p:cNvPr id="24" name="Text Box 23"/>
          <p:cNvSpPr txBox="1"/>
          <p:nvPr/>
        </p:nvSpPr>
        <p:spPr>
          <a:xfrm>
            <a:off x="6694170" y="4685665"/>
            <a:ext cx="9810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000"/>
              <a:t>ptr=xxx, len=5</a:t>
            </a:r>
            <a:endParaRPr lang="en-US" sz="1000"/>
          </a:p>
        </p:txBody>
      </p:sp>
      <p:sp>
        <p:nvSpPr>
          <p:cNvPr id="25" name="Text Box 24"/>
          <p:cNvSpPr txBox="1"/>
          <p:nvPr/>
        </p:nvSpPr>
        <p:spPr>
          <a:xfrm>
            <a:off x="8536305" y="4685665"/>
            <a:ext cx="9810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000"/>
              <a:t>ptr=yyy, len=5</a:t>
            </a:r>
            <a:endParaRPr lang="en-US" sz="1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“</a:t>
            </a:r>
            <a:r>
              <a:rPr lang="en-US"/>
              <a:t>char </a:t>
            </a:r>
            <a:r>
              <a:rPr lang="zh-CN" altLang="en-US">
                <a:ea typeface="SimSun" charset="0"/>
              </a:rPr>
              <a:t>即整数”思想应用举例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18815" y="1600200"/>
            <a:ext cx="575310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070" y="288608"/>
            <a:ext cx="10972800" cy="1143000"/>
          </a:xfrm>
        </p:spPr>
        <p:txBody>
          <a:bodyPr/>
          <a:p>
            <a:r>
              <a:rPr lang="en-US" altLang="zh-CN">
                <a:ea typeface="SimSun" charset="0"/>
                <a:sym typeface="+mn-ea"/>
              </a:rPr>
              <a:t>string_view </a:t>
            </a:r>
            <a:r>
              <a:rPr lang="zh-CN" altLang="en-US">
                <a:ea typeface="SimSun" charset="0"/>
                <a:sym typeface="+mn-ea"/>
              </a:rPr>
              <a:t>案例</a:t>
            </a:r>
            <a:endParaRPr lang="zh-CN" altLang="en-US">
              <a:ea typeface="SimSun" charset="0"/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070" y="1614170"/>
            <a:ext cx="7562850" cy="4526280"/>
          </a:xfrm>
        </p:spPr>
        <p:txBody>
          <a:bodyPr/>
          <a:p>
            <a:r>
              <a:rPr lang="en-US" altLang="zh-CN" sz="2400">
                <a:ea typeface="SimSun" charset="0"/>
              </a:rPr>
              <a:t>s2 </a:t>
            </a:r>
            <a:r>
              <a:rPr lang="zh-CN" altLang="en-US" sz="2400">
                <a:ea typeface="SimSun" charset="0"/>
              </a:rPr>
              <a:t>是对</a:t>
            </a:r>
            <a:r>
              <a:rPr lang="en-US" altLang="zh-CN" sz="2400">
                <a:ea typeface="SimSun" charset="0"/>
              </a:rPr>
              <a:t> s1 </a:t>
            </a:r>
            <a:r>
              <a:rPr lang="zh-CN" altLang="en-US" sz="2400">
                <a:ea typeface="SimSun" charset="0"/>
              </a:rPr>
              <a:t>的深拷贝（调用了</a:t>
            </a:r>
            <a:r>
              <a:rPr lang="en-US" altLang="zh-CN" sz="2400">
                <a:ea typeface="SimSun" charset="0"/>
              </a:rPr>
              <a:t> string </a:t>
            </a:r>
            <a:r>
              <a:rPr lang="zh-CN" altLang="en-US" sz="2400">
                <a:ea typeface="SimSun" charset="0"/>
              </a:rPr>
              <a:t>的拷贝构造函数）所以</a:t>
            </a:r>
            <a:r>
              <a:rPr lang="en-US" altLang="zh-CN" sz="2400">
                <a:ea typeface="SimSun" charset="0"/>
              </a:rPr>
              <a:t> s1 </a:t>
            </a:r>
            <a:r>
              <a:rPr lang="zh-CN" altLang="en-US" sz="2400">
                <a:ea typeface="SimSun" charset="0"/>
              </a:rPr>
              <a:t>被修改时，</a:t>
            </a:r>
            <a:r>
              <a:rPr lang="en-US" altLang="zh-CN" sz="2400">
                <a:ea typeface="SimSun" charset="0"/>
              </a:rPr>
              <a:t>s2 </a:t>
            </a:r>
            <a:r>
              <a:rPr lang="zh-CN" altLang="en-US" sz="2400">
                <a:ea typeface="SimSun" charset="0"/>
              </a:rPr>
              <a:t>仍保持旧的值</a:t>
            </a:r>
            <a:r>
              <a:rPr lang="en-US" altLang="zh-CN" sz="2400">
                <a:ea typeface="SimSun" charset="0"/>
              </a:rPr>
              <a:t> “hello” </a:t>
            </a:r>
            <a:r>
              <a:rPr lang="zh-CN" altLang="en-US" sz="2400">
                <a:ea typeface="SimSun" charset="0"/>
              </a:rPr>
              <a:t>不变。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sv1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sv2 </a:t>
            </a:r>
            <a:r>
              <a:rPr lang="zh-CN" altLang="en-US" sz="2400">
                <a:ea typeface="SimSun" charset="0"/>
              </a:rPr>
              <a:t>都是指向</a:t>
            </a:r>
            <a:r>
              <a:rPr lang="en-US" altLang="zh-CN" sz="2400">
                <a:ea typeface="SimSun" charset="0"/>
              </a:rPr>
              <a:t> s1 </a:t>
            </a:r>
            <a:r>
              <a:rPr lang="zh-CN" altLang="en-US" sz="2400">
                <a:ea typeface="SimSun" charset="0"/>
              </a:rPr>
              <a:t>的弱引用，所以</a:t>
            </a:r>
            <a:r>
              <a:rPr lang="en-US" altLang="zh-CN" sz="2400">
                <a:ea typeface="SimSun" charset="0"/>
              </a:rPr>
              <a:t> s1 </a:t>
            </a:r>
            <a:r>
              <a:rPr lang="zh-CN" altLang="en-US" sz="2400">
                <a:ea typeface="SimSun" charset="0"/>
              </a:rPr>
              <a:t>被改写时，</a:t>
            </a:r>
            <a:r>
              <a:rPr lang="en-US" altLang="zh-CN" sz="2400">
                <a:ea typeface="SimSun" charset="0"/>
              </a:rPr>
              <a:t>sv1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sv2 </a:t>
            </a:r>
            <a:r>
              <a:rPr lang="zh-CN" altLang="en-US" sz="2400">
                <a:ea typeface="SimSun" charset="0"/>
              </a:rPr>
              <a:t>看到的字符串也改写了。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03235" y="-1905"/>
            <a:ext cx="4088765" cy="6859905"/>
          </a:xfrm>
          <a:prstGeom prst="rect">
            <a:avLst/>
          </a:prstGeom>
        </p:spPr>
      </p:pic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强弱引用の安全守则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>
                <a:ea typeface="SimSun" charset="0"/>
                <a:sym typeface="+mn-ea"/>
              </a:rPr>
              <a:t>强引用和弱引用都可以用来访问对象。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 b="1">
                <a:ea typeface="SimSun" charset="0"/>
                <a:sym typeface="+mn-ea"/>
              </a:rPr>
              <a:t>每个存活的对象，强引用有且只有一个。</a:t>
            </a:r>
            <a:endParaRPr lang="zh-CN" altLang="en-US" sz="2800" b="1">
              <a:ea typeface="SimSun" charset="0"/>
              <a:sym typeface="+mn-ea"/>
            </a:endParaRPr>
          </a:p>
          <a:p>
            <a:r>
              <a:rPr lang="zh-CN" altLang="en-US" sz="2800" b="1">
                <a:ea typeface="SimSun" charset="0"/>
                <a:sym typeface="+mn-ea"/>
              </a:rPr>
              <a:t>但弱引用可以同时存在多个，也可以没有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 b="1">
                <a:ea typeface="SimSun" charset="0"/>
                <a:sym typeface="+mn-ea"/>
              </a:rPr>
              <a:t>强引用销毁时，所有弱引用都会失效</a:t>
            </a:r>
            <a:r>
              <a:rPr lang="zh-CN" altLang="en-US" sz="2800">
                <a:ea typeface="SimSun" charset="0"/>
                <a:sym typeface="+mn-ea"/>
              </a:rPr>
              <a:t>。如果强引用销毁以后，仍存在其他指向该对象的弱引用，访问他会导致程序奔溃（野指针）</a:t>
            </a:r>
            <a:r>
              <a:rPr lang="zh-CN" altLang="en-US">
                <a:ea typeface="SimSun" charset="0"/>
                <a:sym typeface="+mn-ea"/>
              </a:rPr>
              <a:t>。</a:t>
            </a:r>
            <a:endParaRPr lang="en-US" sz="2400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来点小彭老师</a:t>
            </a:r>
            <a:r>
              <a:rPr lang="zh-CN" altLang="en-US">
                <a:ea typeface="SimSun" charset="0"/>
                <a:sym typeface="+mn-ea"/>
              </a:rPr>
              <a:t>地狱比喻？</a:t>
            </a:r>
            <a:endParaRPr lang="en-US" altLang="zh-CN">
              <a:ea typeface="SimSun" charset="0"/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60805"/>
            <a:ext cx="10972800" cy="4525963"/>
          </a:xfrm>
        </p:spPr>
        <p:txBody>
          <a:bodyPr/>
          <a:p>
            <a:r>
              <a:rPr lang="zh-CN" altLang="en-US" sz="2000">
                <a:ea typeface="SimSun" charset="0"/>
                <a:sym typeface="+mn-ea"/>
              </a:rPr>
              <a:t>强引用就像星巴克老板，弱引用就像来上厕所的张心欣（小彭老师的老板）。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假设</a:t>
            </a:r>
            <a:r>
              <a:rPr lang="zh-CN" altLang="en-US" sz="2000">
                <a:ea typeface="SimSun" charset="0"/>
                <a:sym typeface="+mn-ea"/>
              </a:rPr>
              <a:t>张心欣他</a:t>
            </a:r>
            <a:r>
              <a:rPr lang="zh-CN" altLang="en-US" sz="2000">
                <a:ea typeface="SimSun" charset="0"/>
                <a:sym typeface="+mn-ea"/>
              </a:rPr>
              <a:t>没有</a:t>
            </a:r>
            <a:r>
              <a:rPr lang="zh-CN" altLang="en-US" sz="2000">
                <a:ea typeface="SimSun" charset="0"/>
                <a:sym typeface="+mn-ea"/>
              </a:rPr>
              <a:t>眼睛，</a:t>
            </a:r>
            <a:r>
              <a:rPr lang="zh-CN" altLang="en-US" sz="2000">
                <a:ea typeface="SimSun" charset="0"/>
                <a:sym typeface="+mn-ea"/>
              </a:rPr>
              <a:t>看不见厕所，只是凭借记忆来老地方上厕所，但是他的记忆力非常好。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之前星巴克为了表现“慈悲情怀”一直开着厕所，位置不变，张心欣总能准确拉到那个洞里。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如果星巴克哪天心情不好，把厕所销毁了，那</a:t>
            </a:r>
            <a:r>
              <a:rPr lang="zh-CN" altLang="en-US" sz="2000">
                <a:ea typeface="SimSun" charset="0"/>
                <a:sym typeface="+mn-ea"/>
              </a:rPr>
              <a:t>张心欣蒙着眼</a:t>
            </a:r>
            <a:r>
              <a:rPr lang="zh-CN" altLang="en-US" sz="2000">
                <a:ea typeface="SimSun" charset="0"/>
                <a:sym typeface="+mn-ea"/>
              </a:rPr>
              <a:t>还是来老地方上厕所，分三种情况：</a:t>
            </a:r>
            <a:endParaRPr lang="zh-CN" altLang="en-US" sz="2000">
              <a:ea typeface="SimSun" charset="0"/>
              <a:sym typeface="+mn-ea"/>
            </a:endParaRPr>
          </a:p>
          <a:p>
            <a:pPr marL="457200" indent="-457200">
              <a:buAutoNum type="arabicPeriod"/>
            </a:pPr>
            <a:r>
              <a:rPr lang="zh-CN" altLang="en-US" sz="2000">
                <a:ea typeface="SimSun" charset="0"/>
                <a:sym typeface="+mn-ea"/>
              </a:rPr>
              <a:t>星巴克把厕所这块地腾空后，没有挪作他用，继续空着这块地。那么这时候张心欣</a:t>
            </a:r>
            <a:r>
              <a:rPr lang="zh-CN" altLang="en-US" sz="2000">
                <a:ea typeface="SimSun" charset="0"/>
                <a:sym typeface="+mn-ea"/>
              </a:rPr>
              <a:t>蒙着眼</a:t>
            </a:r>
            <a:r>
              <a:rPr lang="zh-CN" altLang="en-US" sz="2000">
                <a:ea typeface="SimSun" charset="0"/>
                <a:sym typeface="+mn-ea"/>
              </a:rPr>
              <a:t>来这里一拉，就会直接拉到地上，臭烘烘的，但至少没影响别人吃饭</a:t>
            </a:r>
            <a:r>
              <a:rPr lang="zh-CN" altLang="en-US" sz="2000">
                <a:ea typeface="SimSun" charset="0"/>
                <a:sym typeface="+mn-ea"/>
              </a:rPr>
              <a:t>（释放后，这块内存暂时没有其他对象，不慎写入这个弱引用，暂时没什么影响）</a:t>
            </a:r>
            <a:r>
              <a:rPr lang="zh-CN" altLang="en-US" sz="2000">
                <a:ea typeface="SimSun" charset="0"/>
                <a:sym typeface="+mn-ea"/>
              </a:rPr>
              <a:t>。</a:t>
            </a:r>
            <a:endParaRPr lang="zh-CN" altLang="en-US" sz="2000">
              <a:ea typeface="SimSun" charset="0"/>
            </a:endParaRPr>
          </a:p>
          <a:p>
            <a:pPr marL="457200" indent="-457200">
              <a:buAutoNum type="arabicPeriod"/>
            </a:pPr>
            <a:r>
              <a:rPr lang="zh-CN" altLang="en-US" sz="2000">
                <a:ea typeface="SimSun" charset="0"/>
                <a:sym typeface="+mn-ea"/>
              </a:rPr>
              <a:t>星巴克把厕所这块地腾空后，在这里新建了个餐桌，上面坐着其他顾客，在吃饭。那么这时候张心欣来这里一拉，就会拉到别人碗里，臭烘烘的（释放后，这块内存又被用来存储其他对象，不慎写入这个弱引用，就写入到其他对象里了）。</a:t>
            </a:r>
            <a:endParaRPr lang="zh-CN" altLang="en-US" sz="2000">
              <a:ea typeface="SimSun" charset="0"/>
              <a:sym typeface="+mn-ea"/>
            </a:endParaRPr>
          </a:p>
          <a:p>
            <a:pPr marL="457200" indent="-457200">
              <a:buAutoNum type="arabicPeriod"/>
            </a:pPr>
            <a:r>
              <a:rPr lang="zh-CN" altLang="en-US" sz="2000">
                <a:ea typeface="SimSun" charset="0"/>
                <a:sym typeface="+mn-ea"/>
              </a:rPr>
              <a:t>星巴克把厕所这块地腾空后，从彼岸花丛中的死之结界里跳出一个外星人（操作系统）把这块“时空”给拆掉了，那么这时候张心欣来这里一拉，他就掉进“时空裂隙”里再也出不来了（释放后，这块内存被操作系统收回，不慎写入这个弱引用，就会触发</a:t>
            </a:r>
            <a:r>
              <a:rPr lang="en-US" altLang="zh-CN" sz="2000">
                <a:ea typeface="SimSun" charset="0"/>
                <a:sym typeface="+mn-ea"/>
              </a:rPr>
              <a:t> segfault</a:t>
            </a:r>
            <a:r>
              <a:rPr lang="zh-CN" altLang="en-US" sz="2000">
                <a:ea typeface="SimSun" charset="0"/>
                <a:sym typeface="+mn-ea"/>
              </a:rPr>
              <a:t>）。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</a:rPr>
              <a:t>其实</a:t>
            </a:r>
            <a:r>
              <a:rPr lang="en-US" altLang="zh-CN" sz="2000">
                <a:ea typeface="SimSun" charset="0"/>
              </a:rPr>
              <a:t> 2 </a:t>
            </a:r>
            <a:r>
              <a:rPr lang="zh-CN" altLang="en-US" sz="2000">
                <a:ea typeface="SimSun" charset="0"/>
              </a:rPr>
              <a:t>就是黑客破解一些</a:t>
            </a:r>
            <a:r>
              <a:rPr lang="en-US" altLang="zh-CN" sz="2000">
                <a:ea typeface="SimSun" charset="0"/>
              </a:rPr>
              <a:t> C </a:t>
            </a:r>
            <a:r>
              <a:rPr lang="zh-CN" altLang="en-US" sz="2000">
                <a:ea typeface="SimSun" charset="0"/>
              </a:rPr>
              <a:t>语言程序的思路，利用张心欣蒙眼的特性，利用他的粑粑，来覆盖系统软件重要的数据结构（比如一个正在吃三文鱼刺身的西装），从而改变西装的行为。</a:t>
            </a:r>
            <a:endParaRPr lang="zh-CN" altLang="en-US" sz="2000">
              <a:ea typeface="SimSun" charset="0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弱引用失效案例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/>
          <p:nvPr>
            <p:ph idx="1"/>
          </p:nvPr>
        </p:nvSpPr>
        <p:spPr/>
        <p:txBody>
          <a:bodyPr/>
          <a:p>
            <a:r>
              <a:rPr lang="zh-CN" altLang="en-US" sz="2800">
                <a:ea typeface="SimSun" charset="0"/>
                <a:sym typeface="+mn-ea"/>
              </a:rPr>
              <a:t>被引用的</a:t>
            </a:r>
            <a:r>
              <a:rPr lang="en-US" altLang="zh-CN" sz="2800">
                <a:ea typeface="SimSun" charset="0"/>
                <a:sym typeface="+mn-ea"/>
              </a:rPr>
              <a:t> string </a:t>
            </a:r>
            <a:r>
              <a:rPr lang="zh-CN" altLang="en-US" sz="2800">
                <a:ea typeface="SimSun" charset="0"/>
                <a:sym typeface="+mn-ea"/>
              </a:rPr>
              <a:t>本体修改的时候，原先生成的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sz="2800">
                <a:sym typeface="+mn-ea"/>
              </a:rPr>
              <a:t>string_view </a:t>
            </a:r>
            <a:r>
              <a:rPr lang="zh-CN" altLang="en-US" sz="2800">
                <a:ea typeface="SimSun" charset="0"/>
                <a:sym typeface="+mn-ea"/>
              </a:rPr>
              <a:t>会失效（因为</a:t>
            </a:r>
            <a:r>
              <a:rPr lang="en-US" altLang="zh-CN" sz="2800">
                <a:ea typeface="SimSun" charset="0"/>
                <a:sym typeface="+mn-ea"/>
              </a:rPr>
              <a:t> ptr </a:t>
            </a:r>
            <a:r>
              <a:rPr lang="zh-CN" altLang="en-US" sz="2800">
                <a:ea typeface="SimSun" charset="0"/>
                <a:sym typeface="+mn-ea"/>
              </a:rPr>
              <a:t>和</a:t>
            </a:r>
            <a:r>
              <a:rPr lang="en-US" altLang="zh-CN" sz="2800">
                <a:ea typeface="SimSun" charset="0"/>
                <a:sym typeface="+mn-ea"/>
              </a:rPr>
              <a:t> len </a:t>
            </a:r>
            <a:r>
              <a:rPr lang="zh-CN" altLang="en-US" sz="2800">
                <a:ea typeface="SimSun" charset="0"/>
                <a:sym typeface="+mn-ea"/>
              </a:rPr>
              <a:t>改变了）。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因此建议创建</a:t>
            </a:r>
            <a:r>
              <a:rPr lang="en-US" altLang="zh-CN" sz="2800">
                <a:ea typeface="SimSun" charset="0"/>
                <a:sym typeface="+mn-ea"/>
              </a:rPr>
              <a:t> string_view </a:t>
            </a:r>
            <a:r>
              <a:rPr lang="zh-CN" altLang="en-US" sz="2800">
                <a:ea typeface="SimSun" charset="0"/>
                <a:sym typeface="+mn-ea"/>
              </a:rPr>
              <a:t>以后，不要改写原字符串。</a:t>
            </a:r>
            <a:endParaRPr lang="zh-CN" altLang="en-US" sz="2800">
              <a:ea typeface="SimSun" charset="0"/>
              <a:sym typeface="+mn-ea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97960" y="3239135"/>
            <a:ext cx="4196080" cy="3618865"/>
          </a:xfrm>
          <a:prstGeom prst="rect">
            <a:avLst/>
          </a:prstGeom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举例：常见容器及其相应的弱引用</a:t>
            </a:r>
            <a:endParaRPr lang="zh-CN" altLang="en-US">
              <a:ea typeface="SimSun" charset="0"/>
            </a:endParaRPr>
          </a:p>
        </p:txBody>
      </p:sp>
      <p:graphicFrame>
        <p:nvGraphicFramePr>
          <p:cNvPr id="5" name="Content Placeholder 4"/>
          <p:cNvGraphicFramePr/>
          <p:nvPr>
            <p:ph idx="1"/>
          </p:nvPr>
        </p:nvGraphicFramePr>
        <p:xfrm>
          <a:off x="609600" y="1600200"/>
          <a:ext cx="10972800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/>
                <a:gridCol w="548640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ea typeface="SimSun" charset="0"/>
                        </a:rPr>
                        <a:t>强引用</a:t>
                      </a:r>
                      <a:endParaRPr lang="zh-CN" altLang="en-US">
                        <a:ea typeface="SimSun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ea typeface="SimSun" charset="0"/>
                        </a:rPr>
                        <a:t>弱引用</a:t>
                      </a:r>
                      <a:endParaRPr lang="zh-CN" altLang="en-US">
                        <a:ea typeface="SimSun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string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string_view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wstring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wstring_view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vector&lt;T&gt;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span&lt;T&gt;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unique_ptr&lt;T&gt;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ea typeface="SimSun" charset="0"/>
                        </a:rPr>
                        <a:t>T *</a:t>
                      </a:r>
                      <a:endParaRPr lang="en-US" altLang="zh-CN">
                        <a:ea typeface="SimSun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shared_ptr&lt;T&gt;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ea typeface="SimSun" charset="0"/>
                        </a:rPr>
                        <a:t>weak_ptr&lt;T&gt;</a:t>
                      </a:r>
                      <a:endParaRPr lang="en-US" altLang="zh-CN">
                        <a:ea typeface="SimSu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字符串用</a:t>
            </a:r>
            <a:r>
              <a:rPr lang="en-US" altLang="zh-CN">
                <a:ea typeface="SimSun" charset="0"/>
              </a:rPr>
              <a:t> substr </a:t>
            </a:r>
            <a:r>
              <a:rPr lang="zh-CN" altLang="en-US">
                <a:ea typeface="SimSun" charset="0"/>
              </a:rPr>
              <a:t>切片</a:t>
            </a:r>
            <a:endParaRPr lang="en-US">
              <a:ea typeface="SimSun" charset="0"/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/>
          <a:p>
            <a:r>
              <a:rPr lang="zh-CN" altLang="en-US" sz="2800">
                <a:ea typeface="SimSun" charset="0"/>
              </a:rPr>
              <a:t>熟悉</a:t>
            </a:r>
            <a:r>
              <a:rPr lang="en-US" altLang="zh-CN" sz="2800">
                <a:ea typeface="SimSun" charset="0"/>
              </a:rPr>
              <a:t> Python </a:t>
            </a:r>
            <a:r>
              <a:rPr lang="zh-CN" altLang="en-US" sz="2800">
                <a:ea typeface="SimSun" charset="0"/>
              </a:rPr>
              <a:t>的同学对切片</a:t>
            </a:r>
            <a:r>
              <a:rPr lang="en-US" altLang="zh-CN" sz="2800">
                <a:ea typeface="SimSun" charset="0"/>
              </a:rPr>
              <a:t>(slice)</a:t>
            </a:r>
            <a:r>
              <a:rPr lang="zh-CN" altLang="en-US" sz="2800">
                <a:ea typeface="SimSun" charset="0"/>
              </a:rPr>
              <a:t>操作肯定不陌生，例如：</a:t>
            </a:r>
            <a:endParaRPr lang="zh-CN" altLang="en-US" sz="2800">
              <a:ea typeface="SimSun" charset="0"/>
            </a:endParaRPr>
          </a:p>
          <a:p>
            <a:r>
              <a:rPr lang="en-US" altLang="zh-CN" sz="2800">
                <a:ea typeface="SimSun" charset="0"/>
              </a:rPr>
              <a:t>“hello”[1:1+3] </a:t>
            </a:r>
            <a:r>
              <a:rPr lang="zh-CN" altLang="en-US" sz="2800">
                <a:ea typeface="SimSun" charset="0"/>
              </a:rPr>
              <a:t>会得到</a:t>
            </a:r>
            <a:r>
              <a:rPr lang="en-US" altLang="zh-CN" sz="2800">
                <a:ea typeface="SimSun" charset="0"/>
              </a:rPr>
              <a:t> “ell”</a:t>
            </a:r>
            <a:r>
              <a:rPr lang="zh-CN" altLang="en-US" sz="2800">
                <a:ea typeface="SimSun" charset="0"/>
              </a:rPr>
              <a:t>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刚刚说到，在</a:t>
            </a:r>
            <a:r>
              <a:rPr lang="en-US" altLang="zh-CN" sz="2800">
                <a:ea typeface="SimSun" charset="0"/>
              </a:rPr>
              <a:t> C++ </a:t>
            </a:r>
            <a:r>
              <a:rPr lang="zh-CN" altLang="en-US" sz="2800">
                <a:ea typeface="SimSun" charset="0"/>
              </a:rPr>
              <a:t>中，可以用</a:t>
            </a:r>
            <a:r>
              <a:rPr lang="en-US" altLang="zh-CN" sz="2800">
                <a:ea typeface="SimSun" charset="0"/>
              </a:rPr>
              <a:t> substr </a:t>
            </a:r>
            <a:r>
              <a:rPr lang="zh-CN" altLang="en-US" sz="2800">
                <a:ea typeface="SimSun" charset="0"/>
              </a:rPr>
              <a:t>函数进行切片，例如：</a:t>
            </a:r>
            <a:endParaRPr lang="zh-CN" altLang="en-US" sz="2800">
              <a:ea typeface="SimSun" charset="0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string(“hello”).substr(1, 3) </a:t>
            </a:r>
            <a:r>
              <a:rPr lang="zh-CN" altLang="en-US" sz="2800">
                <a:ea typeface="SimSun" charset="0"/>
                <a:sym typeface="+mn-ea"/>
              </a:rPr>
              <a:t>会得到</a:t>
            </a:r>
            <a:r>
              <a:rPr lang="en-US" altLang="zh-CN" sz="2800">
                <a:ea typeface="SimSun" charset="0"/>
                <a:sym typeface="+mn-ea"/>
              </a:rPr>
              <a:t> “ell”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r>
              <a:rPr lang="en-US" altLang="zh-CN" sz="2800">
                <a:ea typeface="SimSun" charset="0"/>
                <a:sym typeface="+mn-ea"/>
              </a:rPr>
              <a:t>	</a:t>
            </a:r>
            <a:endParaRPr lang="en-US" altLang="zh-CN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这样其实不是最高效的（性能强迫症狂喜），因为</a:t>
            </a:r>
            <a:r>
              <a:rPr lang="en-US" altLang="zh-CN" sz="2800">
                <a:ea typeface="SimSun" charset="0"/>
                <a:sym typeface="+mn-ea"/>
              </a:rPr>
              <a:t> string.substr </a:t>
            </a:r>
            <a:r>
              <a:rPr lang="zh-CN" altLang="en-US" sz="2800">
                <a:ea typeface="SimSun" charset="0"/>
                <a:sym typeface="+mn-ea"/>
              </a:rPr>
              <a:t>并不是就地修改字符串，他是返回一个全新的</a:t>
            </a:r>
            <a:r>
              <a:rPr lang="en-US" altLang="zh-CN" sz="2800">
                <a:ea typeface="SimSun" charset="0"/>
                <a:sym typeface="+mn-ea"/>
              </a:rPr>
              <a:t> string </a:t>
            </a:r>
            <a:r>
              <a:rPr lang="zh-CN" altLang="en-US" sz="2800">
                <a:ea typeface="SimSun" charset="0"/>
                <a:sym typeface="+mn-ea"/>
              </a:rPr>
              <a:t>对象，然后把原字符串里的</a:t>
            </a:r>
            <a:r>
              <a:rPr lang="en-US" altLang="zh-CN" sz="2800">
                <a:ea typeface="SimSun" charset="0"/>
                <a:sym typeface="+mn-ea"/>
              </a:rPr>
              <a:t> 1 </a:t>
            </a:r>
            <a:r>
              <a:rPr lang="zh-CN" altLang="en-US" sz="2800">
                <a:ea typeface="SimSun" charset="0"/>
                <a:sym typeface="+mn-ea"/>
              </a:rPr>
              <a:t>到</a:t>
            </a:r>
            <a:r>
              <a:rPr lang="en-US" altLang="zh-CN" sz="2800">
                <a:ea typeface="SimSun" charset="0"/>
                <a:sym typeface="+mn-ea"/>
              </a:rPr>
              <a:t> 3 </a:t>
            </a:r>
            <a:r>
              <a:rPr lang="zh-CN" altLang="en-US" sz="2800">
                <a:ea typeface="SimSun" charset="0"/>
                <a:sym typeface="+mn-ea"/>
              </a:rPr>
              <a:t>这部分子字符串拷贝到这个新的</a:t>
            </a:r>
            <a:r>
              <a:rPr lang="en-US" altLang="zh-CN" sz="2800">
                <a:ea typeface="SimSun" charset="0"/>
                <a:sym typeface="+mn-ea"/>
              </a:rPr>
              <a:t> string </a:t>
            </a:r>
            <a:r>
              <a:rPr lang="zh-CN" altLang="en-US" sz="2800">
                <a:ea typeface="SimSun" charset="0"/>
                <a:sym typeface="+mn-ea"/>
              </a:rPr>
              <a:t>对象里去。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这期间涉及了字符串的拷贝，还需要分配额外的内存，有点小浪费。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如果切下来的子字符串长度是</a:t>
            </a:r>
            <a:r>
              <a:rPr lang="en-US" altLang="zh-CN" sz="2800">
                <a:ea typeface="SimSun" charset="0"/>
                <a:sym typeface="+mn-ea"/>
              </a:rPr>
              <a:t> n</a:t>
            </a:r>
            <a:r>
              <a:rPr lang="zh-CN" altLang="en-US" sz="2800">
                <a:ea typeface="SimSun" charset="0"/>
                <a:sym typeface="+mn-ea"/>
              </a:rPr>
              <a:t>，则复杂度为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 b="1">
                <a:ea typeface="SimSun" charset="0"/>
                <a:sym typeface="+mn-ea"/>
              </a:rPr>
              <a:t>O(n)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string_view </a:t>
            </a:r>
            <a:r>
              <a:rPr lang="zh-CN" altLang="en-US">
                <a:ea typeface="SimSun" charset="0"/>
                <a:sym typeface="+mn-ea"/>
              </a:rPr>
              <a:t>的重要用途：高效地切片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ea typeface="SimSun" charset="0"/>
                <a:sym typeface="+mn-ea"/>
              </a:rPr>
              <a:t>C++17 </a:t>
            </a:r>
            <a:r>
              <a:rPr lang="zh-CN" altLang="en-US">
                <a:ea typeface="SimSun" charset="0"/>
                <a:sym typeface="+mn-ea"/>
              </a:rPr>
              <a:t>的设计者们就想：其实我没必要把整个子字符串都拷贝出来，我们只需要保证原来的字符串存在于内存中，让</a:t>
            </a:r>
            <a:r>
              <a:rPr lang="en-US" altLang="zh-CN">
                <a:ea typeface="SimSun" charset="0"/>
                <a:sym typeface="+mn-ea"/>
              </a:rPr>
              <a:t> substr </a:t>
            </a:r>
            <a:r>
              <a:rPr lang="zh-CN" altLang="en-US">
                <a:ea typeface="SimSun" charset="0"/>
                <a:sym typeface="+mn-ea"/>
              </a:rPr>
              <a:t>只是返回切片后的胖指针</a:t>
            </a:r>
            <a:r>
              <a:rPr lang="en-US" altLang="zh-CN">
                <a:ea typeface="SimSun" charset="0"/>
                <a:sym typeface="+mn-ea"/>
              </a:rPr>
              <a:t> [ptr, len]</a:t>
            </a:r>
            <a:r>
              <a:rPr lang="zh-CN" altLang="en-US">
                <a:ea typeface="SimSun" charset="0"/>
                <a:sym typeface="+mn-ea"/>
              </a:rPr>
              <a:t>，不就让新字符串和原字符串共享一片内存，实现了零拷贝零分配嘛！</a:t>
            </a:r>
            <a:endParaRPr lang="zh-CN" altLang="en-US">
              <a:ea typeface="SimSun" charset="0"/>
              <a:sym typeface="+mn-ea"/>
            </a:endParaRPr>
          </a:p>
          <a:p>
            <a:r>
              <a:rPr lang="zh-CN" altLang="en-US">
                <a:ea typeface="SimSun" charset="0"/>
                <a:sym typeface="+mn-ea"/>
              </a:rPr>
              <a:t>于是就有了接口和</a:t>
            </a:r>
            <a:r>
              <a:rPr lang="en-US" altLang="zh-CN">
                <a:ea typeface="SimSun" charset="0"/>
                <a:sym typeface="+mn-ea"/>
              </a:rPr>
              <a:t> string </a:t>
            </a:r>
            <a:r>
              <a:rPr lang="zh-CN" altLang="en-US">
                <a:ea typeface="SimSun" charset="0"/>
                <a:sym typeface="+mn-ea"/>
              </a:rPr>
              <a:t>很相似，但是只保留胖指针，而不掌管他所指向内存生命周期的</a:t>
            </a:r>
            <a:r>
              <a:rPr lang="en-US" altLang="zh-CN">
                <a:ea typeface="SimSun" charset="0"/>
                <a:sym typeface="+mn-ea"/>
              </a:rPr>
              <a:t> string_view </a:t>
            </a:r>
            <a:r>
              <a:rPr lang="zh-CN" altLang="en-US">
                <a:ea typeface="SimSun" charset="0"/>
                <a:sym typeface="+mn-ea"/>
              </a:rPr>
              <a:t>类。</a:t>
            </a:r>
            <a:endParaRPr lang="zh-CN" altLang="en-US">
              <a:ea typeface="SimSun" charset="0"/>
              <a:sym typeface="+mn-ea"/>
            </a:endParaRPr>
          </a:p>
          <a:p>
            <a:r>
              <a:rPr lang="zh-CN">
                <a:ea typeface="SimSun" charset="0"/>
                <a:sym typeface="+mn-ea"/>
              </a:rPr>
              <a:t>因为不论子字符串多大，真正改变的只有两个变量，所以</a:t>
            </a:r>
            <a:r>
              <a:rPr lang="en-US" altLang="zh-CN">
                <a:ea typeface="SimSun" charset="0"/>
                <a:sym typeface="+mn-ea"/>
              </a:rPr>
              <a:t> string_view </a:t>
            </a:r>
            <a:r>
              <a:rPr lang="zh-CN" altLang="en-US">
                <a:ea typeface="SimSun" charset="0"/>
                <a:sym typeface="+mn-ea"/>
              </a:rPr>
              <a:t>的</a:t>
            </a:r>
            <a:r>
              <a:rPr lang="en-US" altLang="zh-CN">
                <a:ea typeface="SimSun" charset="0"/>
                <a:sym typeface="+mn-ea"/>
              </a:rPr>
              <a:t> substr </a:t>
            </a:r>
            <a:r>
              <a:rPr lang="zh-CN" altLang="en-US">
                <a:ea typeface="SimSun" charset="0"/>
                <a:sym typeface="+mn-ea"/>
              </a:rPr>
              <a:t>函数复杂度为</a:t>
            </a:r>
            <a:r>
              <a:rPr lang="en-US" altLang="zh-CN">
                <a:ea typeface="SimSun" charset="0"/>
                <a:sym typeface="+mn-ea"/>
              </a:rPr>
              <a:t> </a:t>
            </a:r>
            <a:r>
              <a:rPr lang="en-US" altLang="zh-CN" b="1">
                <a:ea typeface="SimSun" charset="0"/>
                <a:sym typeface="+mn-ea"/>
              </a:rPr>
              <a:t>O(1)</a:t>
            </a:r>
            <a:r>
              <a:rPr lang="zh-CN" altLang="en-US">
                <a:ea typeface="SimSun" charset="0"/>
                <a:sym typeface="+mn-ea"/>
              </a:rPr>
              <a:t>。</a:t>
            </a:r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remove_prefix</a:t>
            </a:r>
            <a:r>
              <a:rPr lang="zh-CN" altLang="en-US">
                <a:ea typeface="SimSun" charset="0"/>
              </a:rPr>
              <a:t>、</a:t>
            </a:r>
            <a:r>
              <a:rPr lang="en-US"/>
              <a:t>remove_suffix</a:t>
            </a:r>
            <a:endParaRPr lang="en-US">
              <a:ea typeface="SimSun" charset="0"/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/>
          <a:p>
            <a:r>
              <a:rPr lang="en-US" sz="2800">
                <a:sym typeface="+mn-ea"/>
              </a:rPr>
              <a:t>sv.remove_prefix</a:t>
            </a:r>
            <a:r>
              <a:rPr lang="en-US" altLang="zh-CN" sz="2800">
                <a:ea typeface="SimSun" charset="0"/>
                <a:sym typeface="+mn-ea"/>
              </a:rPr>
              <a:t>(n) </a:t>
            </a:r>
            <a:r>
              <a:rPr lang="zh-CN" altLang="en-US" sz="2800">
                <a:ea typeface="SimSun" charset="0"/>
                <a:sym typeface="+mn-ea"/>
              </a:rPr>
              <a:t>等价于</a:t>
            </a:r>
            <a:r>
              <a:rPr lang="en-US" altLang="zh-CN" sz="2800">
                <a:ea typeface="SimSun" charset="0"/>
                <a:sym typeface="+mn-ea"/>
              </a:rPr>
              <a:t> sv = sv.substr(n)</a:t>
            </a:r>
            <a:endParaRPr lang="en-US" altLang="zh-CN" sz="2800">
              <a:ea typeface="SimSun" charset="0"/>
              <a:sym typeface="+mn-ea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sv.</a:t>
            </a:r>
            <a:r>
              <a:rPr lang="en-US" sz="2800">
                <a:sym typeface="+mn-ea"/>
              </a:rPr>
              <a:t>remove_suffix(n) </a:t>
            </a:r>
            <a:r>
              <a:rPr lang="zh-CN" altLang="en-US" sz="2800">
                <a:ea typeface="SimSun" charset="0"/>
                <a:sym typeface="+mn-ea"/>
              </a:rPr>
              <a:t>等价于</a:t>
            </a:r>
            <a:r>
              <a:rPr lang="en-US" altLang="zh-CN" sz="2800">
                <a:ea typeface="SimSun" charset="0"/>
                <a:sym typeface="+mn-ea"/>
              </a:rPr>
              <a:t> sv = sv.substr(0, n)</a:t>
            </a:r>
            <a:endParaRPr lang="en-US" altLang="zh-CN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没错，他们都是就地修改的。不过这个就地修改的是</a:t>
            </a:r>
            <a:r>
              <a:rPr lang="en-US" altLang="zh-CN" sz="2800">
                <a:ea typeface="SimSun" charset="0"/>
                <a:sym typeface="+mn-ea"/>
              </a:rPr>
              <a:t> string_view </a:t>
            </a:r>
            <a:r>
              <a:rPr lang="zh-CN" altLang="en-US" sz="2800">
                <a:ea typeface="SimSun" charset="0"/>
                <a:sym typeface="+mn-ea"/>
              </a:rPr>
              <a:t>对象本身，而不是修改他指向的字符串，原</a:t>
            </a:r>
            <a:r>
              <a:rPr lang="en-US" altLang="zh-CN" sz="2800">
                <a:ea typeface="SimSun" charset="0"/>
                <a:sym typeface="+mn-ea"/>
              </a:rPr>
              <a:t> string </a:t>
            </a:r>
            <a:r>
              <a:rPr lang="zh-CN" altLang="en-US" sz="2800">
                <a:ea typeface="SimSun" charset="0"/>
                <a:sym typeface="+mn-ea"/>
              </a:rPr>
              <a:t>还是不会变的。</a:t>
            </a:r>
            <a:endParaRPr lang="en-US" altLang="zh-CN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不同之处在于，</a:t>
            </a:r>
            <a:r>
              <a:rPr lang="en-US" altLang="zh-CN" sz="2800">
                <a:ea typeface="SimSun" charset="0"/>
                <a:sym typeface="+mn-ea"/>
              </a:rPr>
              <a:t>substr(pos, len) </a:t>
            </a:r>
            <a:r>
              <a:rPr lang="zh-CN" altLang="en-US" sz="2800">
                <a:ea typeface="SimSun" charset="0"/>
                <a:sym typeface="+mn-ea"/>
              </a:rPr>
              <a:t>遇到</a:t>
            </a:r>
            <a:r>
              <a:rPr lang="en-US" altLang="zh-CN" sz="2800">
                <a:ea typeface="SimSun" charset="0"/>
                <a:sym typeface="+mn-ea"/>
              </a:rPr>
              <a:t> pos &gt; sv.size() </a:t>
            </a:r>
            <a:r>
              <a:rPr lang="zh-CN" altLang="en-US" sz="2800">
                <a:ea typeface="SimSun" charset="0"/>
                <a:sym typeface="+mn-ea"/>
              </a:rPr>
              <a:t>的情况会抛出</a:t>
            </a:r>
            <a:r>
              <a:rPr lang="en-US" altLang="zh-CN" sz="2800">
                <a:ea typeface="SimSun" charset="0"/>
                <a:sym typeface="+mn-ea"/>
              </a:rPr>
              <a:t> out_of_range </a:t>
            </a:r>
            <a:r>
              <a:rPr lang="zh-CN" altLang="en-US" sz="2800">
                <a:ea typeface="SimSun" charset="0"/>
                <a:sym typeface="+mn-ea"/>
              </a:rPr>
              <a:t>异常。而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sz="2800">
                <a:sym typeface="+mn-ea"/>
              </a:rPr>
              <a:t>remove_prefix</a:t>
            </a:r>
            <a:r>
              <a:rPr lang="en-US" sz="2800">
                <a:ea typeface="SimSun" charset="0"/>
                <a:sym typeface="+mn-ea"/>
              </a:rPr>
              <a:t>/</a:t>
            </a:r>
            <a:r>
              <a:rPr lang="en-US" sz="2800">
                <a:sym typeface="+mn-ea"/>
              </a:rPr>
              <a:t>suffix </a:t>
            </a:r>
            <a:r>
              <a:rPr lang="zh-CN" altLang="en-US" sz="2800">
                <a:ea typeface="SimSun" charset="0"/>
                <a:sym typeface="+mn-ea"/>
              </a:rPr>
              <a:t>就不会，如果他的</a:t>
            </a:r>
            <a:r>
              <a:rPr lang="en-US" altLang="zh-CN" sz="2800">
                <a:ea typeface="SimSun" charset="0"/>
                <a:sym typeface="+mn-ea"/>
              </a:rPr>
              <a:t> n &gt; </a:t>
            </a:r>
            <a:r>
              <a:rPr lang="en-US" altLang="zh-CN" sz="2800">
                <a:ea typeface="SimSun" charset="0"/>
                <a:sym typeface="+mn-ea"/>
              </a:rPr>
              <a:t>sv.size()</a:t>
            </a:r>
            <a:r>
              <a:rPr lang="zh-CN" altLang="en-US" sz="2800">
                <a:ea typeface="SimSun" charset="0"/>
                <a:sym typeface="+mn-ea"/>
              </a:rPr>
              <a:t>，则属于未定义行为，可能崩溃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总结：</a:t>
            </a:r>
            <a:r>
              <a:rPr lang="en-US" sz="2800">
                <a:sym typeface="+mn-ea"/>
              </a:rPr>
              <a:t>remove_prefix</a:t>
            </a:r>
            <a:r>
              <a:rPr lang="en-US" sz="2800">
                <a:ea typeface="SimSun" charset="0"/>
                <a:sym typeface="+mn-ea"/>
              </a:rPr>
              <a:t>/</a:t>
            </a:r>
            <a:r>
              <a:rPr lang="en-US" sz="2800">
                <a:sym typeface="+mn-ea"/>
              </a:rPr>
              <a:t>suffix </a:t>
            </a:r>
            <a:r>
              <a:rPr lang="zh-CN" altLang="en-US" sz="2800">
                <a:ea typeface="SimSun" charset="0"/>
                <a:sym typeface="+mn-ea"/>
              </a:rPr>
              <a:t>更高效，</a:t>
            </a:r>
            <a:r>
              <a:rPr lang="en-US" altLang="zh-CN" sz="2800">
                <a:ea typeface="SimSun" charset="0"/>
                <a:sym typeface="+mn-ea"/>
              </a:rPr>
              <a:t>substr </a:t>
            </a:r>
            <a:r>
              <a:rPr lang="zh-CN" altLang="en-US" sz="2800">
                <a:ea typeface="SimSun" charset="0"/>
                <a:sym typeface="+mn-ea"/>
              </a:rPr>
              <a:t>更安全。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这和</a:t>
            </a:r>
            <a:r>
              <a:rPr lang="en-US" altLang="zh-CN" sz="2800">
                <a:ea typeface="SimSun" charset="0"/>
                <a:sym typeface="+mn-ea"/>
              </a:rPr>
              <a:t> [] </a:t>
            </a:r>
            <a:r>
              <a:rPr lang="zh-CN" altLang="en-US" sz="2800">
                <a:ea typeface="SimSun" charset="0"/>
                <a:sym typeface="+mn-ea"/>
              </a:rPr>
              <a:t>更高效，</a:t>
            </a:r>
            <a:r>
              <a:rPr lang="en-US" altLang="zh-CN" sz="2800">
                <a:ea typeface="SimSun" charset="0"/>
                <a:sym typeface="+mn-ea"/>
              </a:rPr>
              <a:t>at </a:t>
            </a:r>
            <a:r>
              <a:rPr lang="zh-CN" altLang="en-US" sz="2800">
                <a:ea typeface="SimSun" charset="0"/>
                <a:sym typeface="+mn-ea"/>
              </a:rPr>
              <a:t>更安全是一个道理。</a:t>
            </a:r>
            <a:endParaRPr lang="en-US" altLang="zh-CN" sz="28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string_view </a:t>
            </a:r>
            <a:r>
              <a:rPr lang="zh-CN" altLang="en-US">
                <a:ea typeface="SimSun" charset="0"/>
              </a:rPr>
              <a:t>也可以被放进容器</a:t>
            </a:r>
            <a:endParaRPr 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58870" y="1170940"/>
            <a:ext cx="4874260" cy="5687060"/>
          </a:xfrm>
          <a:prstGeom prst="rect">
            <a:avLst/>
          </a:prstGeom>
        </p:spPr>
      </p:pic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很多</a:t>
            </a:r>
            <a:r>
              <a:rPr lang="en-US" altLang="zh-CN">
                <a:ea typeface="SimSun" charset="0"/>
              </a:rPr>
              <a:t> string </a:t>
            </a:r>
            <a:r>
              <a:rPr lang="zh-CN" altLang="en-US">
                <a:ea typeface="SimSun" charset="0"/>
              </a:rPr>
              <a:t>的成员函数也支持</a:t>
            </a:r>
            <a:r>
              <a:rPr lang="en-US" altLang="zh-CN">
                <a:ea typeface="SimSun" charset="0"/>
              </a:rPr>
              <a:t> string_view</a:t>
            </a:r>
            <a:endParaRPr lang="en-US" altLang="zh-CN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400">
                <a:ea typeface="SimSun" charset="0"/>
              </a:rPr>
              <a:t>string </a:t>
            </a:r>
            <a:r>
              <a:rPr lang="zh-CN" altLang="en-US" sz="2400">
                <a:ea typeface="SimSun" charset="0"/>
              </a:rPr>
              <a:t>的成员函数</a:t>
            </a:r>
            <a:r>
              <a:rPr lang="en-US" altLang="zh-CN" sz="2400">
                <a:ea typeface="SimSun" charset="0"/>
              </a:rPr>
              <a:t> append</a:t>
            </a:r>
            <a:r>
              <a:rPr lang="zh-CN" altLang="en-US" sz="2400">
                <a:ea typeface="SimSun" charset="0"/>
              </a:rPr>
              <a:t>、</a:t>
            </a:r>
            <a:r>
              <a:rPr lang="en-US" altLang="zh-CN" sz="2400">
                <a:ea typeface="SimSun" charset="0"/>
              </a:rPr>
              <a:t>replace</a:t>
            </a:r>
            <a:r>
              <a:rPr lang="zh-CN" altLang="en-US" sz="2400">
                <a:ea typeface="SimSun" charset="0"/>
              </a:rPr>
              <a:t>、</a:t>
            </a:r>
            <a:r>
              <a:rPr lang="en-US" altLang="zh-CN" sz="2400">
                <a:ea typeface="SimSun" charset="0"/>
              </a:rPr>
              <a:t>find</a:t>
            </a:r>
            <a:r>
              <a:rPr lang="zh-CN" altLang="en-US" sz="2400">
                <a:ea typeface="SimSun" charset="0"/>
              </a:rPr>
              <a:t>、</a:t>
            </a:r>
            <a:r>
              <a:rPr lang="en-US" altLang="zh-CN" sz="2400">
                <a:ea typeface="SimSun" charset="0"/>
              </a:rPr>
              <a:t>rfind</a:t>
            </a:r>
            <a:r>
              <a:rPr lang="zh-CN" altLang="en-US" sz="2400">
                <a:ea typeface="SimSun" charset="0"/>
              </a:rPr>
              <a:t>、</a:t>
            </a:r>
            <a:r>
              <a:rPr lang="en-US" altLang="zh-CN" sz="2400">
                <a:ea typeface="SimSun" charset="0"/>
              </a:rPr>
              <a:t>find_first_of</a:t>
            </a:r>
            <a:r>
              <a:rPr lang="zh-CN" altLang="en-US" sz="2400">
                <a:ea typeface="SimSun" charset="0"/>
              </a:rPr>
              <a:t>、</a:t>
            </a:r>
            <a:r>
              <a:rPr lang="en-US" altLang="zh-CN" sz="2400">
                <a:ea typeface="SimSun" charset="0"/>
              </a:rPr>
              <a:t>+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+= </a:t>
            </a:r>
            <a:r>
              <a:rPr lang="zh-CN" altLang="en-US" sz="2400">
                <a:ea typeface="SimSun" charset="0"/>
              </a:rPr>
              <a:t>运算符等，其实也支持</a:t>
            </a:r>
            <a:r>
              <a:rPr lang="en-US" altLang="zh-CN" sz="2400">
                <a:ea typeface="SimSun" charset="0"/>
              </a:rPr>
              <a:t> string_view </a:t>
            </a:r>
            <a:r>
              <a:rPr lang="zh-CN" altLang="en-US" sz="2400">
                <a:ea typeface="SimSun" charset="0"/>
              </a:rPr>
              <a:t>作参数。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string &amp;append(string_view sv);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size_t find(string_view sv, size_t pos) const noexcept;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</a:rPr>
              <a:t>为什么我看官方文档上没写？标准库头文件里也没看到？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其实是有的，只不过官方为了让</a:t>
            </a:r>
            <a:r>
              <a:rPr lang="en-US" altLang="zh-CN" sz="2400">
                <a:ea typeface="SimSun" charset="0"/>
              </a:rPr>
              <a:t> &lt;string&gt; </a:t>
            </a:r>
            <a:r>
              <a:rPr lang="zh-CN" altLang="en-US" sz="2400">
                <a:ea typeface="SimSun" charset="0"/>
              </a:rPr>
              <a:t>头文件不依赖于</a:t>
            </a:r>
            <a:r>
              <a:rPr lang="en-US" altLang="zh-CN" sz="2400">
                <a:ea typeface="SimSun" charset="0"/>
              </a:rPr>
              <a:t> &lt;string_view&gt; </a:t>
            </a:r>
            <a:r>
              <a:rPr lang="zh-CN" altLang="en-US" sz="2400">
                <a:ea typeface="SimSun" charset="0"/>
              </a:rPr>
              <a:t>头文件，把他们写成了模板，并利用类似</a:t>
            </a:r>
            <a:r>
              <a:rPr lang="en-US" altLang="zh-CN" sz="2400">
                <a:ea typeface="SimSun" charset="0"/>
              </a:rPr>
              <a:t> SFINAE </a:t>
            </a:r>
            <a:r>
              <a:rPr lang="zh-CN" altLang="en-US" sz="2400">
                <a:ea typeface="SimSun" charset="0"/>
              </a:rPr>
              <a:t>的机制给模板参数类型的</a:t>
            </a:r>
            <a:r>
              <a:rPr lang="zh-CN" altLang="en-US" sz="2400">
                <a:ea typeface="SimSun" charset="0"/>
                <a:sym typeface="+mn-ea"/>
              </a:rPr>
              <a:t>设了一些</a:t>
            </a:r>
            <a:r>
              <a:rPr lang="zh-CN" altLang="en-US" sz="2400">
                <a:ea typeface="SimSun" charset="0"/>
              </a:rPr>
              <a:t>限制（相当于把</a:t>
            </a:r>
            <a:r>
              <a:rPr lang="en-US" altLang="zh-CN" sz="2400">
                <a:ea typeface="SimSun" charset="0"/>
              </a:rPr>
              <a:t> string_view </a:t>
            </a:r>
            <a:r>
              <a:rPr lang="zh-CN" altLang="en-US" sz="2400">
                <a:ea typeface="SimSun" charset="0"/>
              </a:rPr>
              <a:t>定义为一个</a:t>
            </a:r>
            <a:r>
              <a:rPr lang="en-US" altLang="zh-CN" sz="2400">
                <a:ea typeface="SimSun" charset="0"/>
              </a:rPr>
              <a:t> concept</a:t>
            </a:r>
            <a:r>
              <a:rPr lang="zh-CN" altLang="en-US" sz="2400">
                <a:ea typeface="SimSun" charset="0"/>
              </a:rPr>
              <a:t>），所以虽然</a:t>
            </a:r>
            <a:r>
              <a:rPr lang="en-US" altLang="zh-CN" sz="2400">
                <a:ea typeface="SimSun" charset="0"/>
              </a:rPr>
              <a:t> &lt;string&gt; </a:t>
            </a:r>
            <a:r>
              <a:rPr lang="zh-CN" altLang="en-US" sz="2400">
                <a:ea typeface="SimSun" charset="0"/>
              </a:rPr>
              <a:t>中看不到</a:t>
            </a:r>
            <a:r>
              <a:rPr lang="en-US" altLang="zh-CN" sz="2400">
                <a:ea typeface="SimSun" charset="0"/>
              </a:rPr>
              <a:t> string_view </a:t>
            </a:r>
            <a:r>
              <a:rPr lang="zh-CN" altLang="en-US" sz="2400">
                <a:ea typeface="SimSun" charset="0"/>
              </a:rPr>
              <a:t>的出现，却能把</a:t>
            </a:r>
            <a:r>
              <a:rPr lang="en-US" altLang="zh-CN" sz="2400">
                <a:ea typeface="SimSun" charset="0"/>
              </a:rPr>
              <a:t> string_view </a:t>
            </a:r>
            <a:r>
              <a:rPr lang="zh-CN" altLang="en-US" sz="2400">
                <a:ea typeface="SimSun" charset="0"/>
              </a:rPr>
              <a:t>作为参数（</a:t>
            </a:r>
            <a:r>
              <a:rPr lang="en-US" altLang="zh-CN" sz="2400">
                <a:ea typeface="SimSun" charset="0"/>
              </a:rPr>
              <a:t> StringViewLike</a:t>
            </a:r>
            <a:r>
              <a:rPr lang="zh-CN" altLang="en-US" sz="2400">
                <a:ea typeface="SimSun" charset="0"/>
              </a:rPr>
              <a:t>）。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13280" y="5732145"/>
            <a:ext cx="7965440" cy="11258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“</a:t>
            </a:r>
            <a:r>
              <a:rPr lang="en-US"/>
              <a:t>char </a:t>
            </a:r>
            <a:r>
              <a:rPr lang="zh-CN" altLang="en-US">
                <a:ea typeface="SimSun" charset="0"/>
              </a:rPr>
              <a:t>即整数”思想应用举例</a:t>
            </a:r>
            <a:endParaRPr lang="zh-CN" altLang="en-US">
              <a:ea typeface="SimSun" charset="0"/>
            </a:endParaRPr>
          </a:p>
        </p:txBody>
      </p:sp>
      <p:pic>
        <p:nvPicPr>
          <p:cNvPr id="7" name="Content Placeholder 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28340" y="1600200"/>
            <a:ext cx="573468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小彭老师学到了黑科技</a:t>
            </a:r>
            <a:endParaRPr lang="zh-CN" altLang="en-US">
              <a:ea typeface="SimSun" charset="0"/>
            </a:endParaRPr>
          </a:p>
        </p:txBody>
      </p:sp>
      <p:sp>
        <p:nvSpPr>
          <p:cNvPr id="7" name="Content Placeholder 6"/>
          <p:cNvSpPr/>
          <p:nvPr>
            <p:ph idx="1"/>
          </p:nvPr>
        </p:nvSpPr>
        <p:spPr/>
        <p:txBody>
          <a:bodyPr/>
          <a:p>
            <a:r>
              <a:rPr lang="zh-CN" altLang="en-US" sz="2400">
                <a:ea typeface="SimSun" charset="0"/>
                <a:sym typeface="+mn-ea"/>
              </a:rPr>
              <a:t>这一黑科技在</a:t>
            </a:r>
            <a:r>
              <a:rPr lang="en-US" altLang="zh-CN" sz="2400">
                <a:ea typeface="SimSun" charset="0"/>
                <a:sym typeface="+mn-ea"/>
              </a:rPr>
              <a:t> zeno </a:t>
            </a:r>
            <a:r>
              <a:rPr lang="zh-CN" altLang="en-US" sz="2400">
                <a:ea typeface="SimSun" charset="0"/>
                <a:sym typeface="+mn-ea"/>
              </a:rPr>
              <a:t>中也有运用。例如</a:t>
            </a:r>
            <a:r>
              <a:rPr lang="en-US" altLang="zh-CN" sz="2400">
                <a:ea typeface="SimSun" charset="0"/>
                <a:sym typeface="+mn-ea"/>
              </a:rPr>
              <a:t> zeno/utils/Translator.h </a:t>
            </a:r>
            <a:r>
              <a:rPr lang="zh-CN" altLang="en-US" sz="2400">
                <a:ea typeface="SimSun" charset="0"/>
                <a:sym typeface="+mn-ea"/>
              </a:rPr>
              <a:t>中，为了让</a:t>
            </a:r>
            <a:r>
              <a:rPr lang="en-US" altLang="zh-CN" sz="2400">
                <a:ea typeface="SimSun" charset="0"/>
                <a:sym typeface="+mn-ea"/>
              </a:rPr>
              <a:t> Translator </a:t>
            </a:r>
            <a:r>
              <a:rPr lang="zh-CN" altLang="en-US" sz="2400">
                <a:ea typeface="SimSun" charset="0"/>
                <a:sym typeface="+mn-ea"/>
              </a:rPr>
              <a:t>类不依赖于</a:t>
            </a:r>
            <a:r>
              <a:rPr lang="en-US" altLang="zh-CN" sz="2400">
                <a:ea typeface="SimSun" charset="0"/>
                <a:sym typeface="+mn-ea"/>
              </a:rPr>
              <a:t> &lt;QString&gt; </a:t>
            </a:r>
            <a:r>
              <a:rPr lang="zh-CN" altLang="en-US" sz="2400">
                <a:ea typeface="SimSun" charset="0"/>
                <a:sym typeface="+mn-ea"/>
              </a:rPr>
              <a:t>头文件（这是</a:t>
            </a:r>
            <a:r>
              <a:rPr lang="en-US" altLang="zh-CN" sz="2400">
                <a:ea typeface="SimSun" charset="0"/>
                <a:sym typeface="+mn-ea"/>
              </a:rPr>
              <a:t> Qt </a:t>
            </a:r>
            <a:r>
              <a:rPr lang="zh-CN" altLang="en-US" sz="2400">
                <a:ea typeface="SimSun" charset="0"/>
                <a:sym typeface="+mn-ea"/>
              </a:rPr>
              <a:t>的），但又能接受</a:t>
            </a:r>
            <a:r>
              <a:rPr lang="en-US" altLang="zh-CN" sz="2400">
                <a:ea typeface="SimSun" charset="0"/>
                <a:sym typeface="+mn-ea"/>
              </a:rPr>
              <a:t> QString </a:t>
            </a:r>
            <a:r>
              <a:rPr lang="zh-CN" altLang="en-US" sz="2400">
                <a:ea typeface="SimSun" charset="0"/>
                <a:sym typeface="+mn-ea"/>
              </a:rPr>
              <a:t>作为参数。具体来说是使用</a:t>
            </a:r>
            <a:r>
              <a:rPr lang="en-US" altLang="zh-CN" sz="2400">
                <a:ea typeface="SimSun" charset="0"/>
                <a:sym typeface="+mn-ea"/>
              </a:rPr>
              <a:t> SFINAE</a:t>
            </a:r>
            <a:r>
              <a:rPr lang="zh-CN" altLang="en-US" sz="2400">
                <a:ea typeface="SimSun" charset="0"/>
                <a:sym typeface="+mn-ea"/>
              </a:rPr>
              <a:t>，检测了</a:t>
            </a:r>
            <a:r>
              <a:rPr lang="en-US" altLang="zh-CN" sz="2400">
                <a:ea typeface="SimSun" charset="0"/>
                <a:sym typeface="+mn-ea"/>
              </a:rPr>
              <a:t> S </a:t>
            </a:r>
            <a:r>
              <a:rPr lang="zh-CN" altLang="en-US" sz="2400">
                <a:ea typeface="SimSun" charset="0"/>
                <a:sym typeface="+mn-ea"/>
              </a:rPr>
              <a:t>类型是否具有</a:t>
            </a:r>
            <a:r>
              <a:rPr lang="en-US" altLang="zh-CN" sz="2400">
                <a:ea typeface="SimSun" charset="0"/>
                <a:sym typeface="+mn-ea"/>
              </a:rPr>
              <a:t> fromStdString </a:t>
            </a:r>
            <a:r>
              <a:rPr lang="zh-CN" altLang="en-US" sz="2400">
                <a:ea typeface="SimSun" charset="0"/>
                <a:sym typeface="+mn-ea"/>
              </a:rPr>
              <a:t>和</a:t>
            </a:r>
            <a:r>
              <a:rPr lang="en-US" altLang="zh-CN" sz="2400">
                <a:ea typeface="SimSun" charset="0"/>
                <a:sym typeface="+mn-ea"/>
              </a:rPr>
              <a:t> toStdString </a:t>
            </a:r>
            <a:r>
              <a:rPr lang="zh-CN" altLang="en-US" sz="2400">
                <a:ea typeface="SimSun" charset="0"/>
                <a:sym typeface="+mn-ea"/>
              </a:rPr>
              <a:t>这两个函数。</a:t>
            </a:r>
            <a:endParaRPr lang="zh-CN" altLang="en-US" sz="2400">
              <a:ea typeface="SimSun" charset="0"/>
              <a:sym typeface="+mn-ea"/>
            </a:endParaRPr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18405" y="2876550"/>
            <a:ext cx="4224020" cy="39814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string_view </a:t>
            </a:r>
            <a:r>
              <a:rPr lang="zh-CN" altLang="en-US">
                <a:ea typeface="SimSun" charset="0"/>
              </a:rPr>
              <a:t>和</a:t>
            </a:r>
            <a:r>
              <a:rPr lang="en-US" altLang="zh-CN">
                <a:ea typeface="SimSun" charset="0"/>
              </a:rPr>
              <a:t> string </a:t>
            </a:r>
            <a:r>
              <a:rPr lang="zh-CN" altLang="en-US">
                <a:ea typeface="SimSun" charset="0"/>
              </a:rPr>
              <a:t>的共同点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800">
                <a:ea typeface="SimSun" charset="0"/>
              </a:rPr>
              <a:t>at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[]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substr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data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begin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end</a:t>
            </a:r>
            <a:endParaRPr lang="en-US" altLang="zh-CN" sz="2800">
              <a:ea typeface="SimSun" charset="0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find</a:t>
            </a:r>
            <a:r>
              <a:rPr lang="zh-CN" altLang="en-US" sz="2800">
                <a:ea typeface="SimSun" charset="0"/>
                <a:sym typeface="+mn-ea"/>
              </a:rPr>
              <a:t>、</a:t>
            </a:r>
            <a:r>
              <a:rPr lang="en-US" altLang="zh-CN" sz="2800">
                <a:ea typeface="SimSun" charset="0"/>
                <a:sym typeface="+mn-ea"/>
              </a:rPr>
              <a:t>rfind</a:t>
            </a:r>
            <a:r>
              <a:rPr lang="zh-CN" altLang="en-US" sz="2800">
                <a:ea typeface="SimSun" charset="0"/>
                <a:sym typeface="+mn-ea"/>
              </a:rPr>
              <a:t>、</a:t>
            </a:r>
            <a:r>
              <a:rPr lang="en-US" altLang="zh-CN" sz="2800">
                <a:ea typeface="SimSun" charset="0"/>
                <a:sym typeface="+mn-ea"/>
              </a:rPr>
              <a:t>find_first_of</a:t>
            </a:r>
            <a:r>
              <a:rPr lang="zh-CN" altLang="en-US" sz="2800">
                <a:ea typeface="SimSun" charset="0"/>
                <a:sym typeface="+mn-ea"/>
              </a:rPr>
              <a:t>、</a:t>
            </a:r>
            <a:r>
              <a:rPr lang="en-US" altLang="zh-CN" sz="2800">
                <a:ea typeface="SimSun" charset="0"/>
                <a:sym typeface="+mn-ea"/>
              </a:rPr>
              <a:t>find_last_of</a:t>
            </a:r>
            <a:endParaRPr lang="en-US" altLang="zh-CN" sz="2800">
              <a:ea typeface="SimSun" charset="0"/>
              <a:sym typeface="+mn-ea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find_first_not_of</a:t>
            </a:r>
            <a:r>
              <a:rPr lang="zh-CN" altLang="en-US" sz="2800">
                <a:ea typeface="SimSun" charset="0"/>
                <a:sym typeface="+mn-ea"/>
              </a:rPr>
              <a:t>、</a:t>
            </a:r>
            <a:r>
              <a:rPr lang="en-US" altLang="zh-CN" sz="2800">
                <a:ea typeface="SimSun" charset="0"/>
                <a:sym typeface="+mn-ea"/>
              </a:rPr>
              <a:t>find_last_not_of</a:t>
            </a:r>
            <a:endParaRPr lang="en-US" altLang="zh-CN" sz="2800">
              <a:ea typeface="SimSun" charset="0"/>
            </a:endParaRPr>
          </a:p>
          <a:p>
            <a:r>
              <a:rPr lang="en-US" altLang="zh-CN" sz="2800">
                <a:ea typeface="SimSun" charset="0"/>
              </a:rPr>
              <a:t>front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back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starts_with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ends_with</a:t>
            </a:r>
            <a:endParaRPr lang="en-US" altLang="zh-CN" sz="2800">
              <a:ea typeface="SimSun" charset="0"/>
            </a:endParaRPr>
          </a:p>
          <a:p>
            <a:r>
              <a:rPr lang="en-US" altLang="zh-CN" sz="2800">
                <a:ea typeface="SimSun" charset="0"/>
              </a:rPr>
              <a:t>compare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==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!=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&lt;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&gt;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&lt;=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&gt;=</a:t>
            </a:r>
            <a:endParaRPr lang="en-US" altLang="zh-CN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这些函数和</a:t>
            </a:r>
            <a:r>
              <a:rPr lang="en-US" altLang="zh-CN" sz="2800">
                <a:ea typeface="SimSun" charset="0"/>
              </a:rPr>
              <a:t> string </a:t>
            </a:r>
            <a:r>
              <a:rPr lang="zh-CN" altLang="en-US" sz="2800">
                <a:ea typeface="SimSun" charset="0"/>
              </a:rPr>
              <a:t>的都是一样的，并且其中</a:t>
            </a:r>
            <a:r>
              <a:rPr lang="en-US" altLang="zh-CN" sz="2800">
                <a:ea typeface="SimSun" charset="0"/>
              </a:rPr>
              <a:t> substr </a:t>
            </a:r>
            <a:r>
              <a:rPr lang="zh-CN" altLang="en-US" sz="2800">
                <a:ea typeface="SimSun" charset="0"/>
              </a:rPr>
              <a:t>更高效（不需要分配一个新</a:t>
            </a:r>
            <a:r>
              <a:rPr lang="en-US" altLang="zh-CN" sz="2800">
                <a:ea typeface="SimSun" charset="0"/>
              </a:rPr>
              <a:t> string </a:t>
            </a:r>
            <a:r>
              <a:rPr lang="zh-CN" altLang="en-US" sz="2800">
                <a:ea typeface="SimSun" charset="0"/>
              </a:rPr>
              <a:t>对象）。</a:t>
            </a:r>
            <a:r>
              <a:rPr lang="en-US" altLang="zh-CN" sz="2800">
                <a:ea typeface="SimSun" charset="0"/>
              </a:rPr>
              <a:t>string_view </a:t>
            </a:r>
            <a:r>
              <a:rPr lang="zh-CN" altLang="en-US" sz="2800">
                <a:ea typeface="SimSun" charset="0"/>
              </a:rPr>
              <a:t>有的都是这些</a:t>
            </a:r>
            <a:r>
              <a:rPr lang="zh-CN" altLang="en-US" sz="2800" b="1">
                <a:ea typeface="SimSun" charset="0"/>
              </a:rPr>
              <a:t>只读的</a:t>
            </a:r>
            <a:r>
              <a:rPr lang="zh-CN" altLang="en-US" sz="2800">
                <a:ea typeface="SimSun" charset="0"/>
              </a:rPr>
              <a:t>函数；没有的都是</a:t>
            </a:r>
            <a:r>
              <a:rPr lang="en-US" altLang="zh-CN" sz="2800">
                <a:ea typeface="SimSun" charset="0"/>
              </a:rPr>
              <a:t> replace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append</a:t>
            </a:r>
            <a:r>
              <a:rPr lang="zh-CN" altLang="en-US" sz="2800">
                <a:ea typeface="SimSun" charset="0"/>
              </a:rPr>
              <a:t>、</a:t>
            </a:r>
            <a:r>
              <a:rPr lang="en-US" altLang="zh-CN" sz="2800">
                <a:ea typeface="SimSun" charset="0"/>
              </a:rPr>
              <a:t>insert </a:t>
            </a:r>
            <a:r>
              <a:rPr lang="zh-CN" altLang="en-US" sz="2800">
                <a:ea typeface="SimSun" charset="0"/>
              </a:rPr>
              <a:t>这一类</a:t>
            </a:r>
            <a:r>
              <a:rPr lang="zh-CN" altLang="en-US" sz="2800" b="1">
                <a:ea typeface="SimSun" charset="0"/>
              </a:rPr>
              <a:t>需要修改自身</a:t>
            </a:r>
            <a:r>
              <a:rPr lang="zh-CN" altLang="en-US" sz="2800">
                <a:ea typeface="SimSun" charset="0"/>
              </a:rPr>
              <a:t>的函数。</a:t>
            </a:r>
            <a:endParaRPr lang="zh-CN" altLang="en-US" sz="2800">
              <a:ea typeface="SimSun" charset="0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类型转换规则一览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800">
                <a:sym typeface="+mn-ea"/>
              </a:rPr>
              <a:t>const char * ===</a:t>
            </a:r>
            <a:r>
              <a:rPr lang="zh-CN" altLang="en-US" sz="2800">
                <a:ea typeface="SimSun" charset="0"/>
                <a:sym typeface="+mn-ea"/>
              </a:rPr>
              <a:t>隐式</a:t>
            </a:r>
            <a:r>
              <a:rPr lang="en-US" altLang="zh-CN" sz="2800">
                <a:ea typeface="SimSun" charset="0"/>
                <a:sym typeface="+mn-ea"/>
              </a:rPr>
              <a:t>==</a:t>
            </a:r>
            <a:r>
              <a:rPr lang="en-US" altLang="zh-CN" sz="2800">
                <a:ea typeface="SimSun" charset="0"/>
                <a:sym typeface="+mn-ea"/>
              </a:rPr>
              <a:t>O(n)==</a:t>
            </a:r>
            <a:r>
              <a:rPr lang="en-US" sz="2800">
                <a:sym typeface="+mn-ea"/>
              </a:rPr>
              <a:t>&gt; string</a:t>
            </a:r>
            <a:r>
              <a:rPr lang="en-US" sz="2800">
                <a:sym typeface="+mn-ea"/>
              </a:rPr>
              <a:t>_view</a:t>
            </a:r>
            <a:endParaRPr lang="en-US" sz="2800"/>
          </a:p>
          <a:p>
            <a:r>
              <a:rPr lang="en-US" sz="2800"/>
              <a:t>string ===</a:t>
            </a:r>
            <a:r>
              <a:rPr lang="zh-CN" altLang="en-US" sz="2800">
                <a:ea typeface="SimSun" charset="0"/>
                <a:sym typeface="+mn-ea"/>
              </a:rPr>
              <a:t>隐式</a:t>
            </a:r>
            <a:r>
              <a:rPr lang="en-US" altLang="zh-CN" sz="2800">
                <a:ea typeface="SimSun" charset="0"/>
                <a:sym typeface="+mn-ea"/>
              </a:rPr>
              <a:t>==</a:t>
            </a:r>
            <a:r>
              <a:rPr lang="en-US" altLang="zh-CN" sz="2800">
                <a:ea typeface="SimSun" charset="0"/>
                <a:sym typeface="+mn-ea"/>
              </a:rPr>
              <a:t>O(1)</a:t>
            </a:r>
            <a:r>
              <a:rPr lang="en-US" altLang="zh-CN" sz="2800">
                <a:ea typeface="SimSun" charset="0"/>
                <a:sym typeface="+mn-ea"/>
              </a:rPr>
              <a:t>==</a:t>
            </a:r>
            <a:r>
              <a:rPr lang="en-US" sz="2800"/>
              <a:t>&gt; string</a:t>
            </a:r>
            <a:r>
              <a:rPr lang="en-US" sz="2800">
                <a:sym typeface="+mn-ea"/>
              </a:rPr>
              <a:t>_view</a:t>
            </a:r>
            <a:endParaRPr lang="en-US" sz="2800">
              <a:sym typeface="+mn-ea"/>
            </a:endParaRPr>
          </a:p>
          <a:p>
            <a:r>
              <a:rPr lang="en-US" sz="2800">
                <a:sym typeface="+mn-ea"/>
              </a:rPr>
              <a:t>const char * ===</a:t>
            </a:r>
            <a:r>
              <a:rPr lang="zh-CN" altLang="en-US" sz="2800">
                <a:ea typeface="SimSun" charset="0"/>
                <a:sym typeface="+mn-ea"/>
              </a:rPr>
              <a:t>隐式</a:t>
            </a:r>
            <a:r>
              <a:rPr lang="en-US" altLang="zh-CN" sz="2800">
                <a:ea typeface="SimSun" charset="0"/>
                <a:sym typeface="+mn-ea"/>
              </a:rPr>
              <a:t>==O(n)</a:t>
            </a:r>
            <a:r>
              <a:rPr lang="en-US" altLang="zh-CN" sz="2800">
                <a:ea typeface="SimSun" charset="0"/>
                <a:sym typeface="+mn-ea"/>
              </a:rPr>
              <a:t>==</a:t>
            </a:r>
            <a:r>
              <a:rPr lang="en-US" sz="2800">
                <a:sym typeface="+mn-ea"/>
              </a:rPr>
              <a:t>&gt; string</a:t>
            </a:r>
            <a:endParaRPr lang="en-US" sz="2800">
              <a:sym typeface="+mn-ea"/>
            </a:endParaRPr>
          </a:p>
          <a:p>
            <a:r>
              <a:rPr lang="en-US" sz="2800">
                <a:sym typeface="+mn-ea"/>
              </a:rPr>
              <a:t>string_view ===</a:t>
            </a:r>
            <a:r>
              <a:rPr lang="zh-CN" altLang="en-US" sz="2800">
                <a:ea typeface="SimSun" charset="0"/>
                <a:sym typeface="+mn-ea"/>
              </a:rPr>
              <a:t>显式</a:t>
            </a:r>
            <a:r>
              <a:rPr lang="en-US" altLang="zh-CN" sz="2800">
                <a:ea typeface="SimSun" charset="0"/>
                <a:sym typeface="+mn-ea"/>
              </a:rPr>
              <a:t>==O(n)</a:t>
            </a:r>
            <a:r>
              <a:rPr lang="en-US" altLang="zh-CN" sz="2800">
                <a:ea typeface="SimSun" charset="0"/>
                <a:sym typeface="+mn-ea"/>
              </a:rPr>
              <a:t>==</a:t>
            </a:r>
            <a:r>
              <a:rPr lang="en-US" sz="2800">
                <a:sym typeface="+mn-ea"/>
              </a:rPr>
              <a:t>&gt; string</a:t>
            </a:r>
            <a:endParaRPr lang="en-US" sz="2800">
              <a:sym typeface="+mn-ea"/>
            </a:endParaRPr>
          </a:p>
          <a:p>
            <a:r>
              <a:rPr lang="en-US" sz="2800">
                <a:sym typeface="+mn-ea"/>
              </a:rPr>
              <a:t>string ===</a:t>
            </a:r>
            <a:r>
              <a:rPr lang="en-US" altLang="zh-CN" sz="2800">
                <a:ea typeface="SimSun" charset="0"/>
                <a:sym typeface="+mn-ea"/>
              </a:rPr>
              <a:t>c_str</a:t>
            </a:r>
            <a:r>
              <a:rPr lang="en-US" altLang="zh-CN" sz="2800">
                <a:ea typeface="SimSun" charset="0"/>
                <a:sym typeface="+mn-ea"/>
              </a:rPr>
              <a:t>==</a:t>
            </a:r>
            <a:r>
              <a:rPr lang="en-US" altLang="zh-CN" sz="2800">
                <a:ea typeface="SimSun" charset="0"/>
                <a:sym typeface="+mn-ea"/>
              </a:rPr>
              <a:t>O(1)==</a:t>
            </a:r>
            <a:r>
              <a:rPr lang="en-US" sz="2800">
                <a:sym typeface="+mn-ea"/>
              </a:rPr>
              <a:t>&gt; const char *</a:t>
            </a:r>
            <a:endParaRPr lang="en-US" sz="2800">
              <a:sym typeface="+mn-ea"/>
            </a:endParaRPr>
          </a:p>
          <a:p>
            <a:endParaRPr lang="en-US" sz="2800"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隐</a:t>
            </a:r>
            <a:r>
              <a:rPr lang="zh-CN" altLang="en-US" sz="2800">
                <a:ea typeface="SimSun" charset="0"/>
                <a:sym typeface="+mn-ea"/>
              </a:rPr>
              <a:t>式</a:t>
            </a:r>
            <a:r>
              <a:rPr lang="zh-CN" altLang="en-US" sz="2800">
                <a:ea typeface="SimSun" charset="0"/>
                <a:sym typeface="+mn-ea"/>
              </a:rPr>
              <a:t>：</a:t>
            </a:r>
            <a:r>
              <a:rPr lang="en-US" altLang="zh-CN" sz="2800">
                <a:ea typeface="SimSun" charset="0"/>
                <a:sym typeface="+mn-ea"/>
              </a:rPr>
              <a:t>string s = “hello”;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显式：</a:t>
            </a:r>
            <a:r>
              <a:rPr lang="en-US" altLang="zh-CN" sz="2800">
                <a:ea typeface="SimSun" charset="0"/>
                <a:sym typeface="+mn-ea"/>
              </a:rPr>
              <a:t>string s(“hello”); </a:t>
            </a:r>
            <a:r>
              <a:rPr lang="zh-CN" altLang="en-US" sz="2800">
                <a:ea typeface="SimSun" charset="0"/>
                <a:sym typeface="+mn-ea"/>
              </a:rPr>
              <a:t>或</a:t>
            </a:r>
            <a:r>
              <a:rPr lang="en-US" altLang="zh-CN" sz="2800">
                <a:ea typeface="SimSun" charset="0"/>
                <a:sym typeface="+mn-ea"/>
              </a:rPr>
              <a:t> auto s = string(“hello”);</a:t>
            </a:r>
            <a:endParaRPr lang="en-US" altLang="zh-CN" sz="2800">
              <a:ea typeface="SimSun" charset="0"/>
              <a:sym typeface="+mn-ea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c_str</a:t>
            </a:r>
            <a:r>
              <a:rPr lang="zh-CN" altLang="en-US" sz="2800">
                <a:ea typeface="SimSun" charset="0"/>
                <a:sym typeface="+mn-ea"/>
              </a:rPr>
              <a:t>：</a:t>
            </a:r>
            <a:r>
              <a:rPr lang="en-US" altLang="zh-CN" sz="2800">
                <a:ea typeface="SimSun" charset="0"/>
                <a:sym typeface="+mn-ea"/>
              </a:rPr>
              <a:t>const char *cs = s.c_str();</a:t>
            </a:r>
            <a:endParaRPr lang="en-US" sz="2800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string_view </a:t>
            </a:r>
            <a:r>
              <a:rPr lang="zh-CN" altLang="en-US">
                <a:ea typeface="SimSun" charset="0"/>
              </a:rPr>
              <a:t>源码大赏</a:t>
            </a:r>
            <a:endParaRPr lang="zh-CN" altLang="en-US">
              <a:ea typeface="SimSun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99770" y="1600200"/>
            <a:ext cx="1079119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string_view </a:t>
            </a:r>
            <a:r>
              <a:rPr lang="zh-CN" altLang="en-US">
                <a:ea typeface="SimSun" charset="0"/>
              </a:rPr>
              <a:t>源码大赏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334135"/>
            <a:ext cx="4235450" cy="55238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730" y="1334135"/>
            <a:ext cx="4446270" cy="55238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5450" y="3652520"/>
            <a:ext cx="3510915" cy="3205480"/>
          </a:xfrm>
          <a:prstGeom prst="rect">
            <a:avLst/>
          </a:prstGeom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string_view </a:t>
            </a:r>
            <a:r>
              <a:rPr lang="zh-CN" altLang="en-US">
                <a:ea typeface="SimSun" charset="0"/>
              </a:rPr>
              <a:t>源码大赏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2750820"/>
            <a:ext cx="10972800" cy="2223770"/>
          </a:xfrm>
          <a:prstGeom prst="rect">
            <a:avLst/>
          </a:prstGeom>
        </p:spPr>
      </p:pic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>
                <a:ea typeface="SimSun" charset="0"/>
              </a:rPr>
              <a:t>标准库</a:t>
            </a:r>
            <a:r>
              <a:rPr lang="en-US" altLang="zh-CN">
                <a:ea typeface="SimSun" charset="0"/>
              </a:rPr>
              <a:t> string </a:t>
            </a:r>
            <a:r>
              <a:rPr lang="zh-CN" altLang="en-US">
                <a:ea typeface="SimSun" charset="0"/>
              </a:rPr>
              <a:t>源码解析</a:t>
            </a:r>
            <a:endParaRPr lang="zh-CN" altLang="en-US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8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string </a:t>
            </a:r>
            <a:r>
              <a:rPr lang="zh-CN" altLang="en-US">
                <a:ea typeface="SimSun" charset="0"/>
              </a:rPr>
              <a:t>的本质是</a:t>
            </a:r>
            <a:r>
              <a:rPr lang="en-US" altLang="zh-CN">
                <a:ea typeface="SimSun" charset="0"/>
              </a:rPr>
              <a:t> basic_string</a:t>
            </a:r>
            <a:endParaRPr lang="en-US" altLang="zh-CN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69260" y="1335405"/>
            <a:ext cx="6253480" cy="5522595"/>
          </a:xfrm>
          <a:prstGeom prst="rect">
            <a:avLst/>
          </a:prstGeom>
        </p:spPr>
      </p:pic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string </a:t>
            </a:r>
            <a:r>
              <a:rPr lang="zh-CN" altLang="en-US">
                <a:ea typeface="SimSun" charset="0"/>
              </a:rPr>
              <a:t>的本质是</a:t>
            </a:r>
            <a:r>
              <a:rPr lang="en-US" altLang="zh-CN">
                <a:ea typeface="SimSun" charset="0"/>
              </a:rPr>
              <a:t> basic_string</a:t>
            </a:r>
            <a:endParaRPr lang="en-US" altLang="zh-CN">
              <a:ea typeface="SimSun" charset="0"/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609600" y="1360170"/>
            <a:ext cx="10972800" cy="4525963"/>
          </a:xfrm>
        </p:spPr>
        <p:txBody>
          <a:bodyPr/>
          <a:p>
            <a:r>
              <a:rPr lang="zh-CN" altLang="en-US">
                <a:ea typeface="SimSun" charset="0"/>
              </a:rPr>
              <a:t>所以在调试的时候经常会看到</a:t>
            </a:r>
            <a:r>
              <a:rPr lang="en-US" altLang="zh-CN">
                <a:ea typeface="SimSun" charset="0"/>
              </a:rPr>
              <a:t> </a:t>
            </a:r>
            <a:r>
              <a:rPr lang="en-US"/>
              <a:t>string </a:t>
            </a:r>
            <a:r>
              <a:rPr lang="zh-CN" altLang="en-US">
                <a:ea typeface="SimSun" charset="0"/>
              </a:rPr>
              <a:t>被</a:t>
            </a:r>
            <a:r>
              <a:rPr lang="en-US" altLang="zh-CN">
                <a:ea typeface="SimSun" charset="0"/>
              </a:rPr>
              <a:t> c++filt </a:t>
            </a:r>
            <a:r>
              <a:rPr lang="zh-CN" altLang="en-US">
                <a:ea typeface="SimSun" charset="0"/>
              </a:rPr>
              <a:t>解析为</a:t>
            </a:r>
            <a:r>
              <a:rPr lang="en-US" altLang="zh-CN">
                <a:ea typeface="SimSun" charset="0"/>
              </a:rPr>
              <a:t> </a:t>
            </a:r>
            <a:r>
              <a:rPr lang="en-US"/>
              <a:t>basic_string&lt;char, char_traits&lt;char&gt;, allocator&lt;char&gt;&gt;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因为</a:t>
            </a:r>
            <a:r>
              <a:rPr lang="en-US" altLang="zh-CN">
                <a:ea typeface="SimSun" charset="0"/>
              </a:rPr>
              <a:t> std::string </a:t>
            </a:r>
            <a:r>
              <a:rPr lang="zh-CN" altLang="en-US">
                <a:ea typeface="SimSun" charset="0"/>
              </a:rPr>
              <a:t>其实就是他的类型别名（</a:t>
            </a:r>
            <a:r>
              <a:rPr lang="en-US" altLang="zh-CN">
                <a:ea typeface="SimSun" charset="0"/>
              </a:rPr>
              <a:t>typedef</a:t>
            </a:r>
            <a:r>
              <a:rPr lang="zh-CN" altLang="en-US">
                <a:ea typeface="SimSun" charset="0"/>
              </a:rPr>
              <a:t>）。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其中</a:t>
            </a:r>
            <a:r>
              <a:rPr lang="en-US" altLang="zh-CN">
                <a:ea typeface="SimSun" charset="0"/>
              </a:rPr>
              <a:t> char_traits </a:t>
            </a:r>
            <a:r>
              <a:rPr lang="zh-CN" altLang="en-US">
                <a:ea typeface="SimSun" charset="0"/>
              </a:rPr>
              <a:t>定义了字符串具体各种函数的实现，例如</a:t>
            </a:r>
            <a:r>
              <a:rPr lang="en-US" altLang="zh-CN">
                <a:ea typeface="SimSun" charset="0"/>
              </a:rPr>
              <a:t> length </a:t>
            </a:r>
            <a:r>
              <a:rPr lang="zh-CN" altLang="en-US">
                <a:ea typeface="SimSun" charset="0"/>
              </a:rPr>
              <a:t>默认为</a:t>
            </a:r>
            <a:r>
              <a:rPr lang="en-US" altLang="zh-CN">
                <a:ea typeface="SimSun" charset="0"/>
              </a:rPr>
              <a:t> strlen</a:t>
            </a:r>
            <a:r>
              <a:rPr lang="zh-CN" altLang="en-US">
                <a:ea typeface="SimSun" charset="0"/>
              </a:rPr>
              <a:t>，如果这里指定其他的</a:t>
            </a:r>
            <a:r>
              <a:rPr lang="en-US" altLang="zh-CN">
                <a:ea typeface="SimSun" charset="0"/>
              </a:rPr>
              <a:t> traits</a:t>
            </a:r>
            <a:r>
              <a:rPr lang="zh-CN" altLang="en-US">
                <a:ea typeface="SimSun" charset="0"/>
              </a:rPr>
              <a:t>，就可以替换其实现，改变</a:t>
            </a:r>
            <a:r>
              <a:rPr lang="en-US" altLang="zh-CN">
                <a:ea typeface="SimSun" charset="0"/>
              </a:rPr>
              <a:t> string </a:t>
            </a:r>
            <a:r>
              <a:rPr lang="zh-CN" altLang="en-US">
                <a:ea typeface="SimSun" charset="0"/>
              </a:rPr>
              <a:t>内部的工作方式。</a:t>
            </a:r>
            <a:r>
              <a:rPr lang="en-US" altLang="zh-CN">
                <a:ea typeface="SimSun" charset="0"/>
              </a:rPr>
              <a:t>allocator </a:t>
            </a:r>
            <a:r>
              <a:rPr lang="zh-CN" altLang="en-US">
                <a:ea typeface="SimSun" charset="0"/>
              </a:rPr>
              <a:t>也是同理，之后我们会专门有一节课讲</a:t>
            </a:r>
            <a:r>
              <a:rPr lang="en-US" altLang="zh-CN">
                <a:ea typeface="SimSun" charset="0"/>
              </a:rPr>
              <a:t> allocator </a:t>
            </a:r>
            <a:r>
              <a:rPr lang="zh-CN" altLang="en-US">
                <a:ea typeface="SimSun" charset="0"/>
              </a:rPr>
              <a:t>与内存分配。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后面两个参数是默认的，写</a:t>
            </a:r>
            <a:r>
              <a:rPr lang="en-US" altLang="zh-CN">
                <a:ea typeface="SimSun" charset="0"/>
              </a:rPr>
              <a:t> basic_string&lt;char&gt; </a:t>
            </a:r>
            <a:r>
              <a:rPr lang="zh-CN" altLang="en-US">
                <a:ea typeface="SimSun" charset="0"/>
              </a:rPr>
              <a:t>就行了。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同理，</a:t>
            </a:r>
            <a:r>
              <a:rPr lang="en-US" altLang="zh-CN">
                <a:ea typeface="SimSun" charset="0"/>
              </a:rPr>
              <a:t>string_view </a:t>
            </a:r>
            <a:r>
              <a:rPr lang="zh-CN" altLang="en-US">
                <a:ea typeface="SimSun" charset="0"/>
              </a:rPr>
              <a:t>其实也是</a:t>
            </a:r>
            <a:r>
              <a:rPr lang="en-US" altLang="zh-CN">
                <a:ea typeface="SimSun" charset="0"/>
              </a:rPr>
              <a:t> basic_string_view&lt;char, char_traits&lt;char&gt;&gt; </a:t>
            </a:r>
            <a:r>
              <a:rPr lang="zh-CN" altLang="en-US">
                <a:ea typeface="SimSun" charset="0"/>
              </a:rPr>
              <a:t>的类型别名。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string </a:t>
            </a:r>
            <a:r>
              <a:rPr lang="zh-CN" altLang="en-US">
                <a:ea typeface="SimSun" charset="0"/>
              </a:rPr>
              <a:t>源码解析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/>
          <p:nvPr>
            <p:ph idx="1"/>
          </p:nvPr>
        </p:nvSpPr>
        <p:spPr>
          <a:xfrm>
            <a:off x="609600" y="1165860"/>
            <a:ext cx="10972800" cy="4525963"/>
          </a:xfrm>
        </p:spPr>
        <p:txBody>
          <a:bodyPr/>
          <a:p>
            <a:r>
              <a:rPr lang="zh-CN">
                <a:ea typeface="SimSun" charset="0"/>
              </a:rPr>
              <a:t>先看</a:t>
            </a:r>
            <a:r>
              <a:rPr lang="en-US" altLang="zh-CN">
                <a:ea typeface="SimSun" charset="0"/>
              </a:rPr>
              <a:t> GCC </a:t>
            </a:r>
            <a:r>
              <a:rPr lang="zh-CN">
                <a:ea typeface="SimSun" charset="0"/>
              </a:rPr>
              <a:t>标准库内部变量</a:t>
            </a:r>
            <a:r>
              <a:rPr lang="zh-CN" altLang="en-US">
                <a:ea typeface="SimSun" charset="0"/>
              </a:rPr>
              <a:t>的命名规范，观察可以发现：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_M_xyz </a:t>
            </a:r>
            <a:r>
              <a:rPr lang="zh-CN" altLang="en-US">
                <a:ea typeface="SimSun" charset="0"/>
              </a:rPr>
              <a:t>表示成员变量</a:t>
            </a:r>
            <a:r>
              <a:rPr lang="en-US" altLang="zh-CN">
                <a:ea typeface="SimSun" charset="0"/>
              </a:rPr>
              <a:t>/</a:t>
            </a:r>
            <a:r>
              <a:rPr lang="zh-CN" altLang="en-US">
                <a:ea typeface="SimSun" charset="0"/>
              </a:rPr>
              <a:t>函数。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_S_xyz </a:t>
            </a:r>
            <a:r>
              <a:rPr lang="zh-CN" altLang="en-US">
                <a:ea typeface="SimSun" charset="0"/>
              </a:rPr>
              <a:t>表示静态成员变量</a:t>
            </a:r>
            <a:r>
              <a:rPr lang="en-US" altLang="zh-CN">
                <a:ea typeface="SimSun" charset="0"/>
                <a:sym typeface="+mn-ea"/>
              </a:rPr>
              <a:t>/</a:t>
            </a:r>
            <a:r>
              <a:rPr lang="zh-CN" altLang="en-US">
                <a:ea typeface="SimSun" charset="0"/>
                <a:sym typeface="+mn-ea"/>
              </a:rPr>
              <a:t>函数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__xyz </a:t>
            </a:r>
            <a:r>
              <a:rPr lang="zh-CN" altLang="en-US">
                <a:ea typeface="SimSun" charset="0"/>
              </a:rPr>
              <a:t>表示函数参数。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_Tp_xyz </a:t>
            </a:r>
            <a:r>
              <a:rPr lang="zh-CN" altLang="en-US">
                <a:ea typeface="SimSun" charset="0"/>
              </a:rPr>
              <a:t>表示模板类型参数。</a:t>
            </a:r>
            <a:endParaRPr lang="zh-CN" altLang="en-US">
              <a:ea typeface="SimSun" charset="0"/>
            </a:endParaRP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5390" y="2529205"/>
            <a:ext cx="4626610" cy="432879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4124960"/>
            <a:ext cx="4352290" cy="27330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ea typeface="SimSun" charset="0"/>
                <a:sym typeface="+mn-ea"/>
              </a:rPr>
              <a:t>C </a:t>
            </a:r>
            <a:r>
              <a:rPr lang="zh-CN" altLang="en-US">
                <a:ea typeface="SimSun" charset="0"/>
                <a:sym typeface="+mn-ea"/>
              </a:rPr>
              <a:t>语言帮手函数</a:t>
            </a:r>
            <a:endParaRPr lang="en-US" altLang="zh-CN">
              <a:ea typeface="SimSun" charset="0"/>
              <a:sym typeface="+mn-ea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18205" y="1600200"/>
            <a:ext cx="535495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string </a:t>
            </a:r>
            <a:r>
              <a:rPr lang="zh-CN" altLang="en-US">
                <a:ea typeface="SimSun" charset="0"/>
              </a:rPr>
              <a:t>的</a:t>
            </a:r>
            <a:r>
              <a:rPr lang="zh-CN" altLang="en-US">
                <a:ea typeface="SimSun" charset="0"/>
                <a:sym typeface="+mn-ea"/>
              </a:rPr>
              <a:t>空基类</a:t>
            </a:r>
            <a:r>
              <a:rPr lang="zh-CN" altLang="en-US">
                <a:ea typeface="SimSun" charset="0"/>
              </a:rPr>
              <a:t>优化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/>
          <p:nvPr>
            <p:ph idx="1"/>
          </p:nvPr>
        </p:nvSpPr>
        <p:spPr>
          <a:xfrm>
            <a:off x="609600" y="1165860"/>
            <a:ext cx="10972800" cy="4525963"/>
          </a:xfrm>
        </p:spPr>
        <p:txBody>
          <a:bodyPr/>
          <a:p>
            <a:r>
              <a:rPr lang="zh-CN">
                <a:ea typeface="SimSun" charset="0"/>
                <a:sym typeface="+mn-ea"/>
              </a:rPr>
              <a:t>首先映入眼帘的是</a:t>
            </a:r>
            <a:r>
              <a:rPr lang="en-US" altLang="zh-CN">
                <a:ea typeface="SimSun" charset="0"/>
                <a:sym typeface="+mn-ea"/>
              </a:rPr>
              <a:t> _Alloc_hider </a:t>
            </a:r>
            <a:r>
              <a:rPr lang="zh-CN" altLang="en-US">
                <a:ea typeface="SimSun" charset="0"/>
                <a:sym typeface="+mn-ea"/>
              </a:rPr>
              <a:t>这个奇怪的类，包装了一下首地址指针</a:t>
            </a:r>
            <a:r>
              <a:rPr lang="en-US" altLang="zh-CN">
                <a:ea typeface="SimSun" charset="0"/>
                <a:sym typeface="+mn-ea"/>
              </a:rPr>
              <a:t> _M_p</a:t>
            </a:r>
            <a:r>
              <a:rPr lang="zh-CN" altLang="en-US">
                <a:ea typeface="SimSun" charset="0"/>
                <a:sym typeface="+mn-ea"/>
              </a:rPr>
              <a:t>。为什么要套这一层壳？这其实是为了防止</a:t>
            </a:r>
            <a:r>
              <a:rPr lang="en-US" altLang="zh-CN">
                <a:ea typeface="SimSun" charset="0"/>
                <a:sym typeface="+mn-ea"/>
              </a:rPr>
              <a:t> allocator </a:t>
            </a:r>
            <a:r>
              <a:rPr lang="zh-CN" altLang="en-US">
                <a:ea typeface="SimSun" charset="0"/>
                <a:sym typeface="+mn-ea"/>
              </a:rPr>
              <a:t>对象浪费空间的优化手段。俗称</a:t>
            </a:r>
            <a:r>
              <a:rPr lang="zh-CN" altLang="en-US">
                <a:ea typeface="SimSun" charset="0"/>
                <a:sym typeface="+mn-ea"/>
              </a:rPr>
              <a:t>空基类优化，问题来了，</a:t>
            </a:r>
            <a:r>
              <a:rPr lang="zh-CN" altLang="en-US">
                <a:ea typeface="SimSun" charset="0"/>
                <a:sym typeface="+mn-ea"/>
              </a:rPr>
              <a:t>为什么需要空基类优化？</a:t>
            </a:r>
            <a:endParaRPr lang="zh-CN" altLang="en-US">
              <a:ea typeface="SimSun" charset="0"/>
              <a:sym typeface="+mn-ea"/>
            </a:endParaRP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1"/>
          <a:srcRect l="475" b="46347"/>
          <a:stretch>
            <a:fillRect/>
          </a:stretch>
        </p:blipFill>
        <p:spPr>
          <a:xfrm>
            <a:off x="2693670" y="3262630"/>
            <a:ext cx="6804660" cy="34328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string </a:t>
            </a:r>
            <a:r>
              <a:rPr lang="zh-CN" altLang="en-US">
                <a:ea typeface="SimSun" charset="0"/>
                <a:sym typeface="+mn-ea"/>
              </a:rPr>
              <a:t>的</a:t>
            </a:r>
            <a:r>
              <a:rPr lang="zh-CN" altLang="en-US">
                <a:ea typeface="SimSun" charset="0"/>
                <a:sym typeface="+mn-ea"/>
              </a:rPr>
              <a:t>空基类优化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如果不优化的话，是会把</a:t>
            </a:r>
            <a:r>
              <a:rPr lang="en-US" altLang="zh-CN">
                <a:ea typeface="SimSun" charset="0"/>
                <a:sym typeface="+mn-ea"/>
              </a:rPr>
              <a:t> allocator </a:t>
            </a:r>
            <a:r>
              <a:rPr lang="zh-CN" altLang="en-US">
                <a:ea typeface="SimSun" charset="0"/>
                <a:sym typeface="+mn-ea"/>
              </a:rPr>
              <a:t>直接作为成员变量放在</a:t>
            </a:r>
            <a:r>
              <a:rPr lang="en-US" altLang="zh-CN">
                <a:ea typeface="SimSun" charset="0"/>
                <a:sym typeface="+mn-ea"/>
              </a:rPr>
              <a:t> basic_string </a:t>
            </a:r>
            <a:r>
              <a:rPr lang="zh-CN" altLang="en-US">
                <a:ea typeface="SimSun" charset="0"/>
                <a:sym typeface="+mn-ea"/>
              </a:rPr>
              <a:t>里的，但是因为</a:t>
            </a:r>
            <a:r>
              <a:rPr lang="en-US" altLang="zh-CN">
                <a:ea typeface="SimSun" charset="0"/>
                <a:sym typeface="+mn-ea"/>
              </a:rPr>
              <a:t> C++ </a:t>
            </a:r>
            <a:r>
              <a:rPr lang="zh-CN" altLang="en-US">
                <a:ea typeface="SimSun" charset="0"/>
                <a:sym typeface="+mn-ea"/>
              </a:rPr>
              <a:t>规定任何对象都要有大小，即使这个类没有任何成员变量，也要有至少</a:t>
            </a:r>
            <a:r>
              <a:rPr lang="en-US" altLang="zh-CN">
                <a:ea typeface="SimSun" charset="0"/>
                <a:sym typeface="+mn-ea"/>
              </a:rPr>
              <a:t> 1 </a:t>
            </a:r>
            <a:r>
              <a:rPr lang="zh-CN" altLang="en-US">
                <a:ea typeface="SimSun" charset="0"/>
                <a:sym typeface="+mn-ea"/>
              </a:rPr>
              <a:t>字节的大小（为了防止</a:t>
            </a:r>
            <a:r>
              <a:rPr lang="en-US" altLang="zh-CN">
                <a:ea typeface="SimSun" charset="0"/>
                <a:sym typeface="+mn-ea"/>
              </a:rPr>
              <a:t> allocator </a:t>
            </a:r>
            <a:r>
              <a:rPr lang="zh-CN" altLang="en-US">
                <a:ea typeface="SimSun" charset="0"/>
                <a:sym typeface="+mn-ea"/>
              </a:rPr>
              <a:t>的数组指针傻傻分不清）。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  <a:sym typeface="+mn-ea"/>
              </a:rPr>
              <a:t>但一般来说</a:t>
            </a:r>
            <a:r>
              <a:rPr lang="en-US" altLang="zh-CN">
                <a:ea typeface="SimSun" charset="0"/>
                <a:sym typeface="+mn-ea"/>
              </a:rPr>
              <a:t> allocator </a:t>
            </a:r>
            <a:r>
              <a:rPr lang="zh-CN" altLang="en-US">
                <a:ea typeface="SimSun" charset="0"/>
                <a:sym typeface="+mn-ea"/>
              </a:rPr>
              <a:t>都是空的，没有成员变量，而由于需要和前后夹杂着的首地址指针</a:t>
            </a:r>
            <a:r>
              <a:rPr lang="en-US" altLang="zh-CN">
                <a:ea typeface="SimSun" charset="0"/>
                <a:sym typeface="+mn-ea"/>
              </a:rPr>
              <a:t> _M_p </a:t>
            </a:r>
            <a:r>
              <a:rPr lang="zh-CN" altLang="en-US">
                <a:ea typeface="SimSun" charset="0"/>
                <a:sym typeface="+mn-ea"/>
              </a:rPr>
              <a:t>对齐的原因，需要占据额外空间，最终会耗费</a:t>
            </a:r>
            <a:r>
              <a:rPr lang="en-US" altLang="zh-CN">
                <a:ea typeface="SimSun" charset="0"/>
                <a:sym typeface="+mn-ea"/>
              </a:rPr>
              <a:t> 8 </a:t>
            </a:r>
            <a:r>
              <a:rPr lang="zh-CN" altLang="en-US">
                <a:ea typeface="SimSun" charset="0"/>
                <a:sym typeface="+mn-ea"/>
              </a:rPr>
              <a:t>字节的大小！而这</a:t>
            </a:r>
            <a:r>
              <a:rPr lang="en-US" altLang="zh-CN">
                <a:ea typeface="SimSun" charset="0"/>
                <a:sym typeface="+mn-ea"/>
              </a:rPr>
              <a:t> 8 </a:t>
            </a:r>
            <a:r>
              <a:rPr lang="zh-CN" altLang="en-US">
                <a:ea typeface="SimSun" charset="0"/>
                <a:sym typeface="+mn-ea"/>
              </a:rPr>
              <a:t>字节实际上没有任何数据，只是为了伺候古代</a:t>
            </a:r>
            <a:r>
              <a:rPr lang="en-US" altLang="zh-CN">
                <a:ea typeface="SimSun" charset="0"/>
                <a:sym typeface="+mn-ea"/>
              </a:rPr>
              <a:t> C++ </a:t>
            </a:r>
            <a:r>
              <a:rPr lang="zh-CN" altLang="en-US">
                <a:ea typeface="SimSun" charset="0"/>
                <a:sym typeface="+mn-ea"/>
              </a:rPr>
              <a:t>这个“空类也必须有</a:t>
            </a:r>
            <a:r>
              <a:rPr lang="en-US" altLang="zh-CN">
                <a:ea typeface="SimSun" charset="0"/>
                <a:sym typeface="+mn-ea"/>
              </a:rPr>
              <a:t> 1 </a:t>
            </a:r>
            <a:r>
              <a:rPr lang="zh-CN" altLang="en-US">
                <a:ea typeface="SimSun" charset="0"/>
                <a:sym typeface="+mn-ea"/>
              </a:rPr>
              <a:t>字节大小”的煞笔设定</a:t>
            </a:r>
            <a:r>
              <a:rPr lang="en-US" altLang="zh-CN">
                <a:ea typeface="SimSun" charset="0"/>
                <a:sym typeface="+mn-ea"/>
              </a:rPr>
              <a:t>……</a:t>
            </a:r>
            <a:endParaRPr lang="zh-CN" altLang="en-US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string </a:t>
            </a:r>
            <a:r>
              <a:rPr lang="zh-CN" altLang="en-US">
                <a:ea typeface="SimSun" charset="0"/>
              </a:rPr>
              <a:t>的</a:t>
            </a:r>
            <a:r>
              <a:rPr lang="zh-CN" altLang="en-US">
                <a:ea typeface="SimSun" charset="0"/>
                <a:sym typeface="+mn-ea"/>
              </a:rPr>
              <a:t>空基类</a:t>
            </a:r>
            <a:r>
              <a:rPr lang="zh-CN" altLang="en-US">
                <a:ea typeface="SimSun" charset="0"/>
              </a:rPr>
              <a:t>优化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/>
          <p:nvPr>
            <p:ph idx="1"/>
          </p:nvPr>
        </p:nvSpPr>
        <p:spPr>
          <a:xfrm>
            <a:off x="609600" y="1165860"/>
            <a:ext cx="10972800" cy="4525963"/>
          </a:xfrm>
        </p:spPr>
        <p:txBody>
          <a:bodyPr/>
          <a:p>
            <a:r>
              <a:rPr lang="zh-CN" sz="2400">
                <a:ea typeface="SimSun" charset="0"/>
                <a:sym typeface="+mn-ea"/>
              </a:rPr>
              <a:t>那么继续往下看，</a:t>
            </a:r>
            <a:r>
              <a:rPr lang="en-US" altLang="zh-CN" sz="2400">
                <a:ea typeface="SimSun" charset="0"/>
                <a:sym typeface="+mn-ea"/>
              </a:rPr>
              <a:t>basic_string </a:t>
            </a:r>
            <a:r>
              <a:rPr lang="zh-CN" altLang="en-US" sz="2400">
                <a:ea typeface="SimSun" charset="0"/>
                <a:sym typeface="+mn-ea"/>
              </a:rPr>
              <a:t>里定义了一个</a:t>
            </a:r>
            <a:r>
              <a:rPr lang="en-US" altLang="zh-CN" sz="2400">
                <a:ea typeface="SimSun" charset="0"/>
                <a:sym typeface="+mn-ea"/>
              </a:rPr>
              <a:t> _Alloc_hider </a:t>
            </a:r>
            <a:r>
              <a:rPr lang="zh-CN" altLang="en-US" sz="2400">
                <a:ea typeface="SimSun" charset="0"/>
                <a:sym typeface="+mn-ea"/>
              </a:rPr>
              <a:t>类型的变量</a:t>
            </a:r>
            <a:r>
              <a:rPr lang="en-US" altLang="zh-CN" sz="2400">
                <a:ea typeface="SimSun" charset="0"/>
                <a:sym typeface="+mn-ea"/>
              </a:rPr>
              <a:t> _M_dataplus</a:t>
            </a:r>
            <a:r>
              <a:rPr lang="zh-CN" altLang="en-US" sz="2400">
                <a:ea typeface="SimSun" charset="0"/>
                <a:sym typeface="+mn-ea"/>
              </a:rPr>
              <a:t>，刚刚说了他里面实际派用场的是</a:t>
            </a:r>
            <a:r>
              <a:rPr lang="en-US" altLang="zh-CN" sz="2400">
                <a:ea typeface="SimSun" charset="0"/>
                <a:sym typeface="+mn-ea"/>
              </a:rPr>
              <a:t> _M_p</a:t>
            </a:r>
            <a:r>
              <a:rPr lang="zh-CN" altLang="en-US" sz="2400">
                <a:ea typeface="SimSun" charset="0"/>
                <a:sym typeface="+mn-ea"/>
              </a:rPr>
              <a:t>，所以下面的</a:t>
            </a:r>
            <a:r>
              <a:rPr lang="en-US" altLang="zh-CN" sz="2400">
                <a:ea typeface="SimSun" charset="0"/>
                <a:sym typeface="+mn-ea"/>
              </a:rPr>
              <a:t> _M_data() </a:t>
            </a:r>
            <a:r>
              <a:rPr lang="zh-CN" altLang="en-US" sz="2400">
                <a:ea typeface="SimSun" charset="0"/>
                <a:sym typeface="+mn-ea"/>
              </a:rPr>
              <a:t>函数直接访问</a:t>
            </a:r>
            <a:r>
              <a:rPr lang="en-US" altLang="zh-CN" sz="2400">
                <a:ea typeface="SimSun" charset="0"/>
                <a:sym typeface="+mn-ea"/>
              </a:rPr>
              <a:t> _M_dataplus._M_p </a:t>
            </a:r>
            <a:r>
              <a:rPr lang="zh-CN" altLang="en-US" sz="2400">
                <a:ea typeface="SimSun" charset="0"/>
                <a:sym typeface="+mn-ea"/>
              </a:rPr>
              <a:t>了。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88410" y="2540635"/>
            <a:ext cx="4614545" cy="43173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string </a:t>
            </a:r>
            <a:r>
              <a:rPr lang="zh-CN" altLang="en-US">
                <a:ea typeface="SimSun" charset="0"/>
                <a:sym typeface="+mn-ea"/>
              </a:rPr>
              <a:t>的</a:t>
            </a:r>
            <a:r>
              <a:rPr lang="zh-CN" altLang="en-US">
                <a:ea typeface="SimSun" charset="0"/>
                <a:sym typeface="+mn-ea"/>
              </a:rPr>
              <a:t>空基类优化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200">
                <a:ea typeface="SimSun" charset="0"/>
                <a:sym typeface="+mn-ea"/>
              </a:rPr>
              <a:t>为了弥补这个缺点，</a:t>
            </a:r>
            <a:r>
              <a:rPr lang="en-US" altLang="zh-CN" sz="2200">
                <a:ea typeface="SimSun" charset="0"/>
                <a:sym typeface="+mn-ea"/>
              </a:rPr>
              <a:t>C++ </a:t>
            </a:r>
            <a:r>
              <a:rPr lang="zh-CN" altLang="en-US" sz="2200">
                <a:ea typeface="SimSun" charset="0"/>
                <a:sym typeface="+mn-ea"/>
              </a:rPr>
              <a:t>标准委员会提出了空基类优化：</a:t>
            </a:r>
            <a:endParaRPr lang="zh-CN" altLang="en-US" sz="2200">
              <a:ea typeface="SimSun" charset="0"/>
              <a:sym typeface="+mn-ea"/>
            </a:endParaRPr>
          </a:p>
          <a:p>
            <a:r>
              <a:rPr lang="zh-CN" altLang="en-US" sz="2200">
                <a:ea typeface="SimSun" charset="0"/>
                <a:sym typeface="+mn-ea"/>
              </a:rPr>
              <a:t>如果一个类（</a:t>
            </a:r>
            <a:r>
              <a:rPr lang="en-US" altLang="zh-CN" sz="2200">
                <a:ea typeface="SimSun" charset="0"/>
                <a:sym typeface="+mn-ea"/>
              </a:rPr>
              <a:t>_Alloc_hider</a:t>
            </a:r>
            <a:r>
              <a:rPr lang="zh-CN" altLang="en-US" sz="2200">
                <a:ea typeface="SimSun" charset="0"/>
                <a:sym typeface="+mn-ea"/>
              </a:rPr>
              <a:t>）的基类是空类（</a:t>
            </a:r>
            <a:r>
              <a:rPr lang="en-US" altLang="zh-CN" sz="2200">
                <a:ea typeface="SimSun" charset="0"/>
                <a:sym typeface="+mn-ea"/>
              </a:rPr>
              <a:t>allocator</a:t>
            </a:r>
            <a:r>
              <a:rPr lang="zh-CN" altLang="en-US" sz="2200">
                <a:ea typeface="SimSun" charset="0"/>
                <a:sym typeface="+mn-ea"/>
              </a:rPr>
              <a:t>），则这个基类不占据任何空间，如果这个派生类（</a:t>
            </a:r>
            <a:r>
              <a:rPr lang="en-US" altLang="zh-CN" sz="2200">
                <a:ea typeface="SimSun" charset="0"/>
                <a:sym typeface="+mn-ea"/>
              </a:rPr>
              <a:t>_Alloc_hider</a:t>
            </a:r>
            <a:r>
              <a:rPr lang="zh-CN" altLang="en-US" sz="2200">
                <a:ea typeface="SimSun" charset="0"/>
                <a:sym typeface="+mn-ea"/>
              </a:rPr>
              <a:t>）如果定义了大小为</a:t>
            </a:r>
            <a:r>
              <a:rPr lang="en-US" altLang="zh-CN" sz="2200">
                <a:ea typeface="SimSun" charset="0"/>
                <a:sym typeface="+mn-ea"/>
              </a:rPr>
              <a:t> n </a:t>
            </a:r>
            <a:r>
              <a:rPr lang="zh-CN" altLang="en-US" sz="2200">
                <a:ea typeface="SimSun" charset="0"/>
                <a:sym typeface="+mn-ea"/>
              </a:rPr>
              <a:t>字节的成员变量（</a:t>
            </a:r>
            <a:r>
              <a:rPr lang="en-US" altLang="zh-CN" sz="2200">
                <a:ea typeface="SimSun" charset="0"/>
                <a:sym typeface="+mn-ea"/>
              </a:rPr>
              <a:t>_M_p</a:t>
            </a:r>
            <a:r>
              <a:rPr lang="zh-CN" altLang="en-US" sz="2200">
                <a:ea typeface="SimSun" charset="0"/>
                <a:sym typeface="+mn-ea"/>
              </a:rPr>
              <a:t>），则这个派生类</a:t>
            </a:r>
            <a:r>
              <a:rPr lang="zh-CN" altLang="en-US" sz="2200">
                <a:ea typeface="SimSun" charset="0"/>
                <a:sym typeface="+mn-ea"/>
              </a:rPr>
              <a:t>（</a:t>
            </a:r>
            <a:r>
              <a:rPr lang="en-US" altLang="zh-CN" sz="2200">
                <a:ea typeface="SimSun" charset="0"/>
                <a:sym typeface="+mn-ea"/>
              </a:rPr>
              <a:t>_Alloc_hider</a:t>
            </a:r>
            <a:r>
              <a:rPr lang="zh-CN" altLang="en-US" sz="2200">
                <a:ea typeface="SimSun" charset="0"/>
                <a:sym typeface="+mn-ea"/>
              </a:rPr>
              <a:t>）</a:t>
            </a:r>
            <a:r>
              <a:rPr lang="zh-CN" altLang="en-US" sz="2200">
                <a:ea typeface="SimSun" charset="0"/>
                <a:sym typeface="+mn-ea"/>
              </a:rPr>
              <a:t>的大小也是</a:t>
            </a:r>
            <a:r>
              <a:rPr lang="en-US" altLang="zh-CN" sz="2200">
                <a:ea typeface="SimSun" charset="0"/>
                <a:sym typeface="+mn-ea"/>
              </a:rPr>
              <a:t> n</a:t>
            </a:r>
            <a:r>
              <a:rPr lang="zh-CN" altLang="en-US" sz="2200">
                <a:ea typeface="SimSun" charset="0"/>
                <a:sym typeface="+mn-ea"/>
              </a:rPr>
              <a:t>，不会变成</a:t>
            </a:r>
            <a:r>
              <a:rPr lang="en-US" altLang="zh-CN" sz="2200">
                <a:ea typeface="SimSun" charset="0"/>
                <a:sym typeface="+mn-ea"/>
              </a:rPr>
              <a:t> n + 1</a:t>
            </a:r>
            <a:r>
              <a:rPr lang="zh-CN" altLang="en-US" sz="2200">
                <a:ea typeface="SimSun" charset="0"/>
                <a:sym typeface="+mn-ea"/>
              </a:rPr>
              <a:t>。</a:t>
            </a:r>
            <a:endParaRPr lang="zh-CN" altLang="en-US" sz="2200">
              <a:ea typeface="SimSun" charset="0"/>
              <a:sym typeface="+mn-ea"/>
            </a:endParaRPr>
          </a:p>
          <a:p>
            <a:r>
              <a:rPr lang="zh-CN" altLang="en-US" sz="2200">
                <a:ea typeface="SimSun" charset="0"/>
                <a:sym typeface="+mn-ea"/>
              </a:rPr>
              <a:t>所以这就是为什么</a:t>
            </a:r>
            <a:r>
              <a:rPr lang="en-US" altLang="zh-CN" sz="2200">
                <a:ea typeface="SimSun" charset="0"/>
                <a:sym typeface="+mn-ea"/>
              </a:rPr>
              <a:t> GCC </a:t>
            </a:r>
            <a:r>
              <a:rPr lang="zh-CN" altLang="en-US" sz="2200">
                <a:ea typeface="SimSun" charset="0"/>
                <a:sym typeface="+mn-ea"/>
              </a:rPr>
              <a:t>标准库把成员变量</a:t>
            </a:r>
            <a:r>
              <a:rPr lang="en-US" altLang="zh-CN" sz="2200">
                <a:ea typeface="SimSun" charset="0"/>
                <a:sym typeface="+mn-ea"/>
              </a:rPr>
              <a:t> _M_p </a:t>
            </a:r>
            <a:r>
              <a:rPr lang="zh-CN" altLang="en-US" sz="2200">
                <a:ea typeface="SimSun" charset="0"/>
                <a:sym typeface="+mn-ea"/>
              </a:rPr>
              <a:t>挪到了一个</a:t>
            </a:r>
            <a:r>
              <a:rPr lang="en-US" altLang="zh-CN" sz="2200">
                <a:ea typeface="SimSun" charset="0"/>
                <a:sym typeface="+mn-ea"/>
              </a:rPr>
              <a:t> _Alloc_hider </a:t>
            </a:r>
            <a:r>
              <a:rPr lang="zh-CN" altLang="en-US" sz="2200">
                <a:ea typeface="SimSun" charset="0"/>
                <a:sym typeface="+mn-ea"/>
              </a:rPr>
              <a:t>里，而让</a:t>
            </a:r>
            <a:r>
              <a:rPr lang="en-US" altLang="zh-CN" sz="2200">
                <a:ea typeface="SimSun" charset="0"/>
                <a:sym typeface="+mn-ea"/>
              </a:rPr>
              <a:t> _Alloc_hider </a:t>
            </a:r>
            <a:r>
              <a:rPr lang="zh-CN" altLang="en-US" sz="2200">
                <a:ea typeface="SimSun" charset="0"/>
                <a:sym typeface="+mn-ea"/>
              </a:rPr>
              <a:t>又继承</a:t>
            </a:r>
            <a:r>
              <a:rPr lang="en-US" altLang="zh-CN" sz="2200">
                <a:ea typeface="SimSun" charset="0"/>
                <a:sym typeface="+mn-ea"/>
              </a:rPr>
              <a:t> allocator</a:t>
            </a:r>
            <a:r>
              <a:rPr lang="zh-CN" altLang="en-US" sz="2200">
                <a:ea typeface="SimSun" charset="0"/>
                <a:sym typeface="+mn-ea"/>
              </a:rPr>
              <a:t>。就是为了在</a:t>
            </a:r>
            <a:r>
              <a:rPr lang="en-US" altLang="zh-CN" sz="2200">
                <a:ea typeface="SimSun" charset="0"/>
                <a:sym typeface="+mn-ea"/>
              </a:rPr>
              <a:t> allocator </a:t>
            </a:r>
            <a:r>
              <a:rPr lang="zh-CN" altLang="en-US" sz="2200">
                <a:ea typeface="SimSun" charset="0"/>
                <a:sym typeface="+mn-ea"/>
              </a:rPr>
              <a:t>为空类的时候（无状态分配器），能让</a:t>
            </a:r>
            <a:r>
              <a:rPr lang="en-US" altLang="zh-CN" sz="2200">
                <a:ea typeface="SimSun" charset="0"/>
                <a:sym typeface="+mn-ea"/>
              </a:rPr>
              <a:t> allocator </a:t>
            </a:r>
            <a:r>
              <a:rPr lang="zh-CN" altLang="en-US" sz="2200">
                <a:ea typeface="SimSun" charset="0"/>
                <a:sym typeface="+mn-ea"/>
              </a:rPr>
              <a:t>不必占据额外的空间。</a:t>
            </a:r>
            <a:endParaRPr lang="zh-CN" altLang="en-US" sz="2200">
              <a:ea typeface="SimSun" charset="0"/>
              <a:sym typeface="+mn-ea"/>
            </a:endParaRPr>
          </a:p>
          <a:p>
            <a:r>
              <a:rPr lang="zh-CN" altLang="en-US" sz="2200">
                <a:ea typeface="SimSun" charset="0"/>
                <a:sym typeface="+mn-ea"/>
              </a:rPr>
              <a:t>问题：既然</a:t>
            </a:r>
            <a:r>
              <a:rPr lang="en-US" altLang="zh-CN" sz="2200">
                <a:ea typeface="SimSun" charset="0"/>
                <a:sym typeface="+mn-ea"/>
              </a:rPr>
              <a:t> allocator </a:t>
            </a:r>
            <a:r>
              <a:rPr lang="zh-CN" altLang="en-US" sz="2200">
                <a:ea typeface="SimSun" charset="0"/>
                <a:sym typeface="+mn-ea"/>
              </a:rPr>
              <a:t>往往都是个空类（</a:t>
            </a:r>
            <a:r>
              <a:rPr lang="en-US" altLang="zh-CN" sz="2200">
                <a:ea typeface="SimSun" charset="0"/>
                <a:sym typeface="+mn-ea"/>
              </a:rPr>
              <a:t>std::allocator&lt;T&gt; </a:t>
            </a:r>
            <a:r>
              <a:rPr lang="zh-CN" altLang="en-US" sz="2200">
                <a:ea typeface="SimSun" charset="0"/>
                <a:sym typeface="+mn-ea"/>
              </a:rPr>
              <a:t>默认就是空类，只有几个成员函数负责调用</a:t>
            </a:r>
            <a:r>
              <a:rPr lang="en-US" altLang="zh-CN" sz="2200">
                <a:ea typeface="SimSun" charset="0"/>
                <a:sym typeface="+mn-ea"/>
              </a:rPr>
              <a:t> operator new </a:t>
            </a:r>
            <a:r>
              <a:rPr lang="zh-CN" altLang="en-US" sz="2200">
                <a:ea typeface="SimSun" charset="0"/>
                <a:sym typeface="+mn-ea"/>
              </a:rPr>
              <a:t>和</a:t>
            </a:r>
            <a:r>
              <a:rPr lang="en-US" altLang="zh-CN" sz="2200">
                <a:ea typeface="SimSun" charset="0"/>
                <a:sym typeface="+mn-ea"/>
              </a:rPr>
              <a:t> </a:t>
            </a:r>
            <a:r>
              <a:rPr lang="en-US" altLang="zh-CN" sz="2200">
                <a:ea typeface="SimSun" charset="0"/>
                <a:sym typeface="+mn-ea"/>
              </a:rPr>
              <a:t>operator </a:t>
            </a:r>
            <a:r>
              <a:rPr lang="en-US" altLang="zh-CN" sz="2200">
                <a:ea typeface="SimSun" charset="0"/>
                <a:sym typeface="+mn-ea"/>
              </a:rPr>
              <a:t>delete</a:t>
            </a:r>
            <a:r>
              <a:rPr lang="zh-CN" altLang="en-US" sz="2200">
                <a:ea typeface="SimSun" charset="0"/>
                <a:sym typeface="+mn-ea"/>
              </a:rPr>
              <a:t>），为什么还要把</a:t>
            </a:r>
            <a:r>
              <a:rPr lang="en-US" altLang="zh-CN" sz="2200">
                <a:ea typeface="SimSun" charset="0"/>
                <a:sym typeface="+mn-ea"/>
              </a:rPr>
              <a:t> allocator </a:t>
            </a:r>
            <a:r>
              <a:rPr lang="zh-CN" altLang="en-US" sz="2200">
                <a:ea typeface="SimSun" charset="0"/>
                <a:sym typeface="+mn-ea"/>
              </a:rPr>
              <a:t>对象存到</a:t>
            </a:r>
            <a:r>
              <a:rPr lang="en-US" altLang="zh-CN" sz="2200">
                <a:ea typeface="SimSun" charset="0"/>
                <a:sym typeface="+mn-ea"/>
              </a:rPr>
              <a:t> string </a:t>
            </a:r>
            <a:r>
              <a:rPr lang="zh-CN" altLang="en-US" sz="2200">
                <a:ea typeface="SimSun" charset="0"/>
                <a:sym typeface="+mn-ea"/>
              </a:rPr>
              <a:t>对象里，最后还要搞什么空基类优化防止他浪费空间，多此一举？</a:t>
            </a:r>
            <a:endParaRPr lang="zh-CN" altLang="en-US" sz="2200">
              <a:ea typeface="SimSun" charset="0"/>
              <a:sym typeface="+mn-ea"/>
            </a:endParaRPr>
          </a:p>
          <a:p>
            <a:r>
              <a:rPr lang="zh-CN" altLang="en-US" sz="2200">
                <a:ea typeface="SimSun" charset="0"/>
                <a:sym typeface="+mn-ea"/>
              </a:rPr>
              <a:t>因为最近开始流行“有状态分配器”了，侯杰老师显然不知道这一点，在他的</a:t>
            </a:r>
            <a:r>
              <a:rPr lang="en-US" altLang="zh-CN" sz="2200">
                <a:ea typeface="SimSun" charset="0"/>
                <a:sym typeface="+mn-ea"/>
              </a:rPr>
              <a:t> STL </a:t>
            </a:r>
            <a:r>
              <a:rPr lang="zh-CN" altLang="en-US" sz="2200">
                <a:ea typeface="SimSun" charset="0"/>
                <a:sym typeface="+mn-ea"/>
              </a:rPr>
              <a:t>课里，讲到这部分源码时，还吐槽“为什么多此一举”，幸好小彭老师看出了这一点。</a:t>
            </a:r>
            <a:endParaRPr lang="zh-CN" altLang="en-US" sz="22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有</a:t>
            </a:r>
            <a:r>
              <a:rPr lang="zh-CN" altLang="en-US">
                <a:ea typeface="SimSun" charset="0"/>
              </a:rPr>
              <a:t>无空基类优化的对比</a:t>
            </a:r>
            <a:endParaRPr lang="zh-CN" altLang="en-US">
              <a:ea typeface="SimSun" charset="0"/>
            </a:endParaRPr>
          </a:p>
        </p:txBody>
      </p:sp>
      <p:sp>
        <p:nvSpPr>
          <p:cNvPr id="4" name="Rectangles 3"/>
          <p:cNvSpPr/>
          <p:nvPr/>
        </p:nvSpPr>
        <p:spPr>
          <a:xfrm>
            <a:off x="3294380" y="2278380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200"/>
              <a:t>_M_dataplus._M_p</a:t>
            </a:r>
            <a:endParaRPr lang="en-US" sz="1200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3159760" y="2743835"/>
            <a:ext cx="127000" cy="5505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294380" y="2722880"/>
            <a:ext cx="161925" cy="5784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Box 7"/>
          <p:cNvSpPr txBox="1"/>
          <p:nvPr/>
        </p:nvSpPr>
        <p:spPr>
          <a:xfrm>
            <a:off x="2443480" y="3294380"/>
            <a:ext cx="167513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9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_M_dataplus </a:t>
            </a:r>
            <a:r>
              <a:rPr lang="zh-CN" altLang="en-US" sz="9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SimSun" charset="0"/>
              </a:rPr>
              <a:t>的基类</a:t>
            </a:r>
            <a:r>
              <a:rPr lang="en-US" altLang="zh-CN" sz="9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SimSun" charset="0"/>
              </a:rPr>
              <a:t> </a:t>
            </a:r>
            <a:r>
              <a:rPr lang="en-US" sz="9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allocator</a:t>
            </a:r>
            <a:endParaRPr lang="en-US" sz="9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s 8"/>
          <p:cNvSpPr/>
          <p:nvPr/>
        </p:nvSpPr>
        <p:spPr>
          <a:xfrm>
            <a:off x="4937760" y="2278380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400"/>
              <a:t>_M_string_length</a:t>
            </a:r>
            <a:endParaRPr lang="en-US" sz="1400"/>
          </a:p>
        </p:txBody>
      </p:sp>
      <p:sp>
        <p:nvSpPr>
          <p:cNvPr id="10" name="Rectangles 9"/>
          <p:cNvSpPr/>
          <p:nvPr/>
        </p:nvSpPr>
        <p:spPr>
          <a:xfrm>
            <a:off x="6581140" y="2278380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100"/>
              <a:t>_M_allocated_capacity</a:t>
            </a:r>
            <a:endParaRPr lang="en-US" sz="1100"/>
          </a:p>
        </p:txBody>
      </p:sp>
      <p:sp>
        <p:nvSpPr>
          <p:cNvPr id="12" name="Rectangles 11"/>
          <p:cNvSpPr/>
          <p:nvPr/>
        </p:nvSpPr>
        <p:spPr>
          <a:xfrm>
            <a:off x="6581140" y="2722880"/>
            <a:ext cx="3286125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100"/>
              <a:t>_M_local_buf</a:t>
            </a:r>
            <a:endParaRPr lang="en-US" sz="1100"/>
          </a:p>
        </p:txBody>
      </p:sp>
      <p:sp>
        <p:nvSpPr>
          <p:cNvPr id="13" name="Rectangles 12"/>
          <p:cNvSpPr/>
          <p:nvPr/>
        </p:nvSpPr>
        <p:spPr>
          <a:xfrm>
            <a:off x="8224520" y="2278380"/>
            <a:ext cx="1643380" cy="444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100"/>
              <a:t>(unused)</a:t>
            </a:r>
            <a:endParaRPr lang="en-US" sz="1100"/>
          </a:p>
        </p:txBody>
      </p:sp>
      <p:sp>
        <p:nvSpPr>
          <p:cNvPr id="3" name="Rectangles 2"/>
          <p:cNvSpPr/>
          <p:nvPr/>
        </p:nvSpPr>
        <p:spPr>
          <a:xfrm>
            <a:off x="3294380" y="4380865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600"/>
              <a:t>_M_p</a:t>
            </a:r>
            <a:endParaRPr lang="en-US" sz="1600"/>
          </a:p>
        </p:txBody>
      </p:sp>
      <p:sp>
        <p:nvSpPr>
          <p:cNvPr id="16" name="Rectangles 15"/>
          <p:cNvSpPr/>
          <p:nvPr/>
        </p:nvSpPr>
        <p:spPr>
          <a:xfrm>
            <a:off x="4937760" y="4380865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400"/>
              <a:t>_M_string_length</a:t>
            </a:r>
            <a:endParaRPr lang="en-US" sz="1400"/>
          </a:p>
        </p:txBody>
      </p:sp>
      <p:sp>
        <p:nvSpPr>
          <p:cNvPr id="17" name="Rectangles 16"/>
          <p:cNvSpPr/>
          <p:nvPr/>
        </p:nvSpPr>
        <p:spPr>
          <a:xfrm>
            <a:off x="6581140" y="4380865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100"/>
              <a:t>_M_allocated_capacity</a:t>
            </a:r>
            <a:endParaRPr lang="en-US" sz="1100"/>
          </a:p>
        </p:txBody>
      </p:sp>
      <p:sp>
        <p:nvSpPr>
          <p:cNvPr id="18" name="Rectangles 17"/>
          <p:cNvSpPr/>
          <p:nvPr/>
        </p:nvSpPr>
        <p:spPr>
          <a:xfrm>
            <a:off x="6581140" y="4825365"/>
            <a:ext cx="3286125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100"/>
              <a:t>_M_local_buf</a:t>
            </a:r>
            <a:endParaRPr lang="en-US" sz="1100"/>
          </a:p>
        </p:txBody>
      </p:sp>
      <p:sp>
        <p:nvSpPr>
          <p:cNvPr id="19" name="Rectangles 18"/>
          <p:cNvSpPr/>
          <p:nvPr/>
        </p:nvSpPr>
        <p:spPr>
          <a:xfrm>
            <a:off x="8224520" y="4380865"/>
            <a:ext cx="1643380" cy="444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100"/>
              <a:t>(unused)</a:t>
            </a:r>
            <a:endParaRPr lang="en-US" sz="1100"/>
          </a:p>
        </p:txBody>
      </p:sp>
      <p:sp>
        <p:nvSpPr>
          <p:cNvPr id="20" name="Rectangles 19"/>
          <p:cNvSpPr/>
          <p:nvPr/>
        </p:nvSpPr>
        <p:spPr>
          <a:xfrm>
            <a:off x="1870710" y="4380865"/>
            <a:ext cx="1423670" cy="444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200"/>
              <a:t>(unused)</a:t>
            </a:r>
            <a:endParaRPr lang="en-US" sz="1200"/>
          </a:p>
        </p:txBody>
      </p:sp>
      <p:sp>
        <p:nvSpPr>
          <p:cNvPr id="21" name="Rectangles 20"/>
          <p:cNvSpPr/>
          <p:nvPr/>
        </p:nvSpPr>
        <p:spPr>
          <a:xfrm>
            <a:off x="1651000" y="4380865"/>
            <a:ext cx="219710" cy="4445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1200"/>
          </a:p>
        </p:txBody>
      </p:sp>
      <p:sp>
        <p:nvSpPr>
          <p:cNvPr id="22" name="Text Box 21"/>
          <p:cNvSpPr txBox="1"/>
          <p:nvPr/>
        </p:nvSpPr>
        <p:spPr>
          <a:xfrm>
            <a:off x="1233805" y="5269865"/>
            <a:ext cx="105346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_M_allocator</a:t>
            </a:r>
            <a:endParaRPr lang="en-US" sz="1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23" name="Straight Arrow Connector 22"/>
          <p:cNvCxnSpPr>
            <a:stCxn id="22" idx="0"/>
            <a:endCxn id="21" idx="2"/>
          </p:cNvCxnSpPr>
          <p:nvPr/>
        </p:nvCxnSpPr>
        <p:spPr>
          <a:xfrm flipV="1">
            <a:off x="1760855" y="4825365"/>
            <a:ext cx="0" cy="444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Box 23"/>
          <p:cNvSpPr txBox="1"/>
          <p:nvPr/>
        </p:nvSpPr>
        <p:spPr>
          <a:xfrm>
            <a:off x="10399395" y="2588895"/>
            <a:ext cx="957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32 </a:t>
            </a:r>
            <a:r>
              <a:rPr lang="zh-CN" altLang="en-US">
                <a:ea typeface="SimSun" charset="0"/>
              </a:rPr>
              <a:t>字节</a:t>
            </a:r>
            <a:endParaRPr lang="zh-CN" altLang="en-US">
              <a:ea typeface="SimSun" charset="0"/>
            </a:endParaRPr>
          </a:p>
        </p:txBody>
      </p:sp>
      <p:sp>
        <p:nvSpPr>
          <p:cNvPr id="25" name="Text Box 24"/>
          <p:cNvSpPr txBox="1"/>
          <p:nvPr/>
        </p:nvSpPr>
        <p:spPr>
          <a:xfrm>
            <a:off x="10399395" y="4536440"/>
            <a:ext cx="957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40 </a:t>
            </a:r>
            <a:r>
              <a:rPr lang="zh-CN" altLang="en-US">
                <a:ea typeface="SimSun" charset="0"/>
              </a:rPr>
              <a:t>字节</a:t>
            </a:r>
            <a:endParaRPr lang="zh-CN" altLang="en-US">
              <a:ea typeface="SimSun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365125" y="247650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>
                <a:ea typeface="SimSun" charset="0"/>
              </a:rPr>
              <a:t>优化后</a:t>
            </a:r>
            <a:endParaRPr lang="zh-CN">
              <a:ea typeface="SimSun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365125" y="453644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>
                <a:ea typeface="SimSun" charset="0"/>
              </a:rPr>
              <a:t>优化前</a:t>
            </a:r>
            <a:endParaRPr lang="zh-CN">
              <a:ea typeface="SimSun" charset="0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1529715" y="4012565"/>
            <a:ext cx="462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2351405" y="4012565"/>
            <a:ext cx="462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7B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6" name="Text Box 25"/>
          <p:cNvSpPr txBox="1"/>
          <p:nvPr/>
        </p:nvSpPr>
        <p:spPr>
          <a:xfrm>
            <a:off x="3884930" y="4012565"/>
            <a:ext cx="462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8B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5528310" y="4012565"/>
            <a:ext cx="462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8B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7171690" y="4012565"/>
            <a:ext cx="462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8B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9" name="Text Box 28"/>
          <p:cNvSpPr txBox="1"/>
          <p:nvPr/>
        </p:nvSpPr>
        <p:spPr>
          <a:xfrm>
            <a:off x="8859520" y="4012565"/>
            <a:ext cx="462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8B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0" name="Text Box 29"/>
          <p:cNvSpPr txBox="1"/>
          <p:nvPr/>
        </p:nvSpPr>
        <p:spPr>
          <a:xfrm>
            <a:off x="3884930" y="1910080"/>
            <a:ext cx="462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8B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1" name="Text Box 30"/>
          <p:cNvSpPr txBox="1"/>
          <p:nvPr/>
        </p:nvSpPr>
        <p:spPr>
          <a:xfrm>
            <a:off x="5528310" y="1910080"/>
            <a:ext cx="462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8B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2" name="Text Box 31"/>
          <p:cNvSpPr txBox="1"/>
          <p:nvPr/>
        </p:nvSpPr>
        <p:spPr>
          <a:xfrm>
            <a:off x="7171690" y="1910080"/>
            <a:ext cx="462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8B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3" name="Text Box 32"/>
          <p:cNvSpPr txBox="1"/>
          <p:nvPr/>
        </p:nvSpPr>
        <p:spPr>
          <a:xfrm>
            <a:off x="8859520" y="1910080"/>
            <a:ext cx="462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8B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8" name="Text Box 37"/>
          <p:cNvSpPr txBox="1"/>
          <p:nvPr/>
        </p:nvSpPr>
        <p:spPr>
          <a:xfrm>
            <a:off x="7929880" y="3167380"/>
            <a:ext cx="589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16B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9" name="Text Box 38"/>
          <p:cNvSpPr txBox="1"/>
          <p:nvPr/>
        </p:nvSpPr>
        <p:spPr>
          <a:xfrm>
            <a:off x="7929880" y="5269865"/>
            <a:ext cx="589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16B</a:t>
            </a:r>
            <a:endParaRPr 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0" name="Text Box 39"/>
          <p:cNvSpPr txBox="1"/>
          <p:nvPr/>
        </p:nvSpPr>
        <p:spPr>
          <a:xfrm>
            <a:off x="938530" y="5806440"/>
            <a:ext cx="318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ea typeface="SimSun" charset="0"/>
              </a:rPr>
              <a:t>完全没有数据，浪费掉</a:t>
            </a:r>
            <a:r>
              <a:rPr lang="en-US" altLang="zh-CN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ea typeface="SimSun" charset="0"/>
              </a:rPr>
              <a:t> 8 </a:t>
            </a:r>
            <a:r>
              <a:rPr lang="zh-CN" altLang="en-US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ea typeface="SimSun" charset="0"/>
              </a:rPr>
              <a:t>字节</a:t>
            </a:r>
            <a:endParaRPr lang="zh-CN" altLang="en-US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ea typeface="SimSun" charset="0"/>
            </a:endParaRPr>
          </a:p>
        </p:txBody>
      </p:sp>
      <p:cxnSp>
        <p:nvCxnSpPr>
          <p:cNvPr id="41" name="Straight Arrow Connector 40"/>
          <p:cNvCxnSpPr>
            <a:stCxn id="40" idx="0"/>
          </p:cNvCxnSpPr>
          <p:nvPr/>
        </p:nvCxnSpPr>
        <p:spPr>
          <a:xfrm flipV="1">
            <a:off x="2528570" y="4825365"/>
            <a:ext cx="0" cy="98107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空基类优化：动手做实验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04770" y="1600200"/>
            <a:ext cx="698119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string </a:t>
            </a:r>
            <a:r>
              <a:rPr lang="zh-CN" altLang="en-US">
                <a:ea typeface="SimSun" charset="0"/>
              </a:rPr>
              <a:t>的小字符串优化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>
                <a:ea typeface="SimSun" charset="0"/>
              </a:rPr>
              <a:t>继续往下看。看到下面有一个</a:t>
            </a:r>
            <a:r>
              <a:rPr lang="en-US" altLang="zh-CN" sz="2800">
                <a:ea typeface="SimSun" charset="0"/>
              </a:rPr>
              <a:t> _M_local_buf </a:t>
            </a:r>
            <a:r>
              <a:rPr lang="zh-CN" altLang="en-US" sz="2800">
                <a:ea typeface="SimSun" charset="0"/>
              </a:rPr>
              <a:t>的字符数组，和</a:t>
            </a:r>
            <a:r>
              <a:rPr lang="en-US" altLang="zh-CN" sz="2800">
                <a:ea typeface="SimSun" charset="0"/>
              </a:rPr>
              <a:t> size_t </a:t>
            </a:r>
            <a:r>
              <a:rPr lang="zh-CN" altLang="en-US" sz="2800">
                <a:ea typeface="SimSun" charset="0"/>
              </a:rPr>
              <a:t>的</a:t>
            </a:r>
            <a:r>
              <a:rPr lang="en-US" altLang="zh-CN" sz="2800">
                <a:ea typeface="SimSun" charset="0"/>
              </a:rPr>
              <a:t> _M_allocated_capacity </a:t>
            </a:r>
            <a:r>
              <a:rPr lang="zh-CN" altLang="en-US" sz="2800">
                <a:ea typeface="SimSun" charset="0"/>
              </a:rPr>
              <a:t>的成员变量。其中</a:t>
            </a:r>
            <a:r>
              <a:rPr lang="en-US" altLang="zh-CN" sz="2800">
                <a:ea typeface="SimSun" charset="0"/>
              </a:rPr>
              <a:t> _M_local_buf </a:t>
            </a:r>
            <a:r>
              <a:rPr lang="zh-CN" altLang="en-US" sz="2800">
                <a:ea typeface="SimSun" charset="0"/>
              </a:rPr>
              <a:t>大小是</a:t>
            </a:r>
            <a:r>
              <a:rPr lang="en-US" altLang="zh-CN" sz="2800">
                <a:ea typeface="SimSun" charset="0"/>
              </a:rPr>
              <a:t> 16</a:t>
            </a:r>
            <a:r>
              <a:rPr lang="zh-CN" altLang="en-US" sz="2800">
                <a:ea typeface="SimSun" charset="0"/>
              </a:rPr>
              <a:t>，常量</a:t>
            </a:r>
            <a:r>
              <a:rPr lang="en-US" altLang="zh-CN" sz="2800">
                <a:ea typeface="SimSun" charset="0"/>
              </a:rPr>
              <a:t> _S_local_capacity </a:t>
            </a:r>
            <a:r>
              <a:rPr lang="zh-CN" altLang="en-US" sz="2800">
                <a:ea typeface="SimSun" charset="0"/>
              </a:rPr>
              <a:t>为</a:t>
            </a:r>
            <a:r>
              <a:rPr lang="en-US" altLang="zh-CN" sz="2800">
                <a:ea typeface="SimSun" charset="0"/>
              </a:rPr>
              <a:t> 15 / sizeof(char) </a:t>
            </a:r>
            <a:r>
              <a:rPr lang="zh-CN" altLang="en-US" sz="2800">
                <a:ea typeface="SimSun" charset="0"/>
              </a:rPr>
              <a:t>也就是</a:t>
            </a:r>
            <a:r>
              <a:rPr lang="en-US" altLang="zh-CN" sz="2800">
                <a:ea typeface="SimSun" charset="0"/>
              </a:rPr>
              <a:t> 15</a:t>
            </a:r>
            <a:r>
              <a:rPr lang="zh-CN" altLang="en-US" sz="2800">
                <a:ea typeface="SimSun" charset="0"/>
              </a:rPr>
              <a:t>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这个意思是，当字符串长度小于</a:t>
            </a:r>
            <a:r>
              <a:rPr lang="en-US" altLang="zh-CN" sz="2800">
                <a:ea typeface="SimSun" charset="0"/>
              </a:rPr>
              <a:t> 16 </a:t>
            </a:r>
            <a:r>
              <a:rPr lang="zh-CN" altLang="en-US" sz="2800">
                <a:ea typeface="SimSun" charset="0"/>
              </a:rPr>
              <a:t>字节时，不是像</a:t>
            </a:r>
            <a:r>
              <a:rPr lang="en-US" altLang="zh-CN" sz="2800">
                <a:ea typeface="SimSun" charset="0"/>
              </a:rPr>
              <a:t> vector </a:t>
            </a:r>
            <a:r>
              <a:rPr lang="zh-CN" altLang="en-US" sz="2800">
                <a:ea typeface="SimSun" charset="0"/>
              </a:rPr>
              <a:t>一样把数据存在堆上（通过</a:t>
            </a:r>
            <a:r>
              <a:rPr lang="en-US" altLang="zh-CN" sz="2800">
                <a:ea typeface="SimSun" charset="0"/>
              </a:rPr>
              <a:t> new </a:t>
            </a:r>
            <a:r>
              <a:rPr lang="zh-CN" altLang="en-US" sz="2800">
                <a:ea typeface="SimSun" charset="0"/>
              </a:rPr>
              <a:t>分配的），而是存储在</a:t>
            </a:r>
            <a:r>
              <a:rPr lang="en-US" altLang="zh-CN" sz="2800">
                <a:ea typeface="SimSun" charset="0"/>
              </a:rPr>
              <a:t> _M_local_buf </a:t>
            </a:r>
            <a:r>
              <a:rPr lang="zh-CN" altLang="en-US" sz="2800">
                <a:ea typeface="SimSun" charset="0"/>
              </a:rPr>
              <a:t>里。</a:t>
            </a:r>
            <a:endParaRPr lang="zh-CN" altLang="en-US" sz="2800">
              <a:ea typeface="SimSun" charset="0"/>
            </a:endParaRP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1"/>
          <a:srcRect l="859" t="47566"/>
          <a:stretch>
            <a:fillRect/>
          </a:stretch>
        </p:blipFill>
        <p:spPr>
          <a:xfrm>
            <a:off x="3129280" y="3921760"/>
            <a:ext cx="5933440" cy="29362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string </a:t>
            </a:r>
            <a:r>
              <a:rPr lang="zh-CN" altLang="en-US">
                <a:ea typeface="SimSun" charset="0"/>
              </a:rPr>
              <a:t>的小字符串优化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sz="2800">
                <a:ea typeface="SimSun" charset="0"/>
              </a:rPr>
              <a:t>这称之为小字符串优化，小字符串的上限是</a:t>
            </a:r>
            <a:r>
              <a:rPr lang="en-US" altLang="zh-CN" sz="2800">
                <a:ea typeface="SimSun" charset="0"/>
              </a:rPr>
              <a:t> 15 </a:t>
            </a:r>
            <a:r>
              <a:rPr lang="zh-CN" altLang="en-US" sz="2800">
                <a:ea typeface="SimSun" charset="0"/>
              </a:rPr>
              <a:t>字节，而不是</a:t>
            </a:r>
            <a:r>
              <a:rPr lang="en-US" altLang="zh-CN" sz="2800">
                <a:ea typeface="SimSun" charset="0"/>
              </a:rPr>
              <a:t> 16 </a:t>
            </a:r>
            <a:r>
              <a:rPr lang="zh-CN" altLang="en-US" sz="2800">
                <a:ea typeface="SimSun" charset="0"/>
              </a:rPr>
              <a:t>字节，为什么？看到这里的</a:t>
            </a:r>
            <a:r>
              <a:rPr lang="en-US" altLang="zh-CN" sz="2800">
                <a:ea typeface="SimSun" charset="0"/>
              </a:rPr>
              <a:t> _S_local_capacity + 1 </a:t>
            </a:r>
            <a:r>
              <a:rPr lang="zh-CN" altLang="en-US" sz="2800">
                <a:ea typeface="SimSun" charset="0"/>
              </a:rPr>
              <a:t>了没，他是为了给</a:t>
            </a:r>
            <a:r>
              <a:rPr lang="en-US" altLang="zh-CN" sz="2800">
                <a:ea typeface="SimSun" charset="0"/>
              </a:rPr>
              <a:t> ‘\0’ </a:t>
            </a:r>
            <a:r>
              <a:rPr lang="zh-CN" altLang="en-US" sz="2800">
                <a:ea typeface="SimSun" charset="0"/>
              </a:rPr>
              <a:t>留个空位，为的是让</a:t>
            </a:r>
            <a:r>
              <a:rPr lang="en-US" altLang="zh-CN" sz="2800">
                <a:ea typeface="SimSun" charset="0"/>
              </a:rPr>
              <a:t> c_str </a:t>
            </a:r>
            <a:r>
              <a:rPr lang="zh-CN" altLang="en-US" sz="2800">
                <a:ea typeface="SimSun" charset="0"/>
              </a:rPr>
              <a:t>总能正常得到</a:t>
            </a:r>
            <a:r>
              <a:rPr lang="en-US" altLang="zh-CN" sz="2800">
                <a:ea typeface="SimSun" charset="0"/>
              </a:rPr>
              <a:t> 0 </a:t>
            </a:r>
            <a:r>
              <a:rPr lang="zh-CN" altLang="en-US" sz="2800">
                <a:ea typeface="SimSun" charset="0"/>
              </a:rPr>
              <a:t>结尾字符串。所以因为要支持</a:t>
            </a:r>
            <a:r>
              <a:rPr lang="en-US" altLang="zh-CN" sz="2800">
                <a:ea typeface="SimSun" charset="0"/>
              </a:rPr>
              <a:t> c_str</a:t>
            </a:r>
            <a:r>
              <a:rPr lang="zh-CN" altLang="en-US" sz="2800">
                <a:ea typeface="SimSun" charset="0"/>
              </a:rPr>
              <a:t>，</a:t>
            </a:r>
            <a:r>
              <a:rPr lang="en-US" altLang="zh-CN" sz="2800">
                <a:ea typeface="SimSun" charset="0"/>
              </a:rPr>
              <a:t>string </a:t>
            </a:r>
            <a:r>
              <a:rPr lang="zh-CN" altLang="en-US" sz="2800">
                <a:ea typeface="SimSun" charset="0"/>
              </a:rPr>
              <a:t>其实比</a:t>
            </a:r>
            <a:r>
              <a:rPr lang="en-US" altLang="zh-CN" sz="2800">
                <a:ea typeface="SimSun" charset="0"/>
              </a:rPr>
              <a:t> vector </a:t>
            </a:r>
            <a:r>
              <a:rPr lang="zh-CN" altLang="en-US" sz="2800">
                <a:ea typeface="SimSun" charset="0"/>
              </a:rPr>
              <a:t>多一个负担：需要额外一个字节的空间来存放</a:t>
            </a:r>
            <a:r>
              <a:rPr lang="en-US" altLang="zh-CN" sz="2800">
                <a:ea typeface="SimSun" charset="0"/>
              </a:rPr>
              <a:t> ‘\0’</a:t>
            </a:r>
            <a:r>
              <a:rPr lang="zh-CN" altLang="en-US" sz="2800">
                <a:ea typeface="SimSun" charset="0"/>
              </a:rPr>
              <a:t>。</a:t>
            </a:r>
            <a:endParaRPr lang="zh-CN" altLang="en-US" sz="2800">
              <a:ea typeface="SimSun" charset="0"/>
            </a:endParaRP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1"/>
          <a:srcRect l="859" t="47566"/>
          <a:stretch>
            <a:fillRect/>
          </a:stretch>
        </p:blipFill>
        <p:spPr>
          <a:xfrm>
            <a:off x="3129280" y="3921760"/>
            <a:ext cx="5933440" cy="29362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string </a:t>
            </a:r>
            <a:r>
              <a:rPr lang="zh-CN" altLang="en-US">
                <a:ea typeface="SimSun" charset="0"/>
                <a:sym typeface="+mn-ea"/>
              </a:rPr>
              <a:t>的小字符串优化</a:t>
            </a:r>
            <a:endParaRPr lang="en-US"/>
          </a:p>
        </p:txBody>
      </p:sp>
      <p:sp>
        <p:nvSpPr>
          <p:cNvPr id="5" name="Content Placeholder 4"/>
          <p:cNvSpPr/>
          <p:nvPr>
            <p:ph idx="1"/>
          </p:nvPr>
        </p:nvSpPr>
        <p:spPr/>
        <p:txBody>
          <a:bodyPr/>
          <a:p>
            <a:r>
              <a:rPr lang="en-US"/>
              <a:t>string </a:t>
            </a:r>
            <a:r>
              <a:rPr lang="zh-CN" altLang="en-US">
                <a:ea typeface="SimSun" charset="0"/>
              </a:rPr>
              <a:t>的</a:t>
            </a:r>
            <a:r>
              <a:rPr lang="en-US" altLang="zh-CN">
                <a:ea typeface="SimSun" charset="0"/>
              </a:rPr>
              <a:t> capacity </a:t>
            </a:r>
            <a:r>
              <a:rPr lang="zh-CN" altLang="en-US">
                <a:ea typeface="SimSun" charset="0"/>
              </a:rPr>
              <a:t>函数也经过了特殊处理。</a:t>
            </a:r>
            <a:endParaRPr lang="zh-CN" altLang="en-US">
              <a:ea typeface="SimSun" charset="0"/>
            </a:endParaRP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9540" y="4425950"/>
            <a:ext cx="6852920" cy="208153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970" y="2833370"/>
            <a:ext cx="6829425" cy="1190625"/>
          </a:xfrm>
          <a:prstGeom prst="rect">
            <a:avLst/>
          </a:prstGeom>
        </p:spPr>
      </p:pic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string </a:t>
            </a:r>
            <a:r>
              <a:rPr lang="zh-CN" altLang="en-US">
                <a:ea typeface="SimSun" charset="0"/>
              </a:rPr>
              <a:t>内存分布示意图</a:t>
            </a:r>
            <a:endParaRPr lang="zh-CN" altLang="en-US">
              <a:ea typeface="SimSun" charset="0"/>
            </a:endParaRPr>
          </a:p>
        </p:txBody>
      </p:sp>
      <p:sp>
        <p:nvSpPr>
          <p:cNvPr id="4" name="Rectangles 3"/>
          <p:cNvSpPr/>
          <p:nvPr/>
        </p:nvSpPr>
        <p:spPr>
          <a:xfrm>
            <a:off x="609600" y="1572895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200"/>
              <a:t>_M_dataplus._M_p</a:t>
            </a:r>
            <a:endParaRPr lang="en-US" sz="1200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474980" y="2038350"/>
            <a:ext cx="127000" cy="5505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09600" y="2017395"/>
            <a:ext cx="161925" cy="5784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Box 7"/>
          <p:cNvSpPr txBox="1"/>
          <p:nvPr/>
        </p:nvSpPr>
        <p:spPr>
          <a:xfrm>
            <a:off x="327025" y="2595880"/>
            <a:ext cx="61468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9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allocator</a:t>
            </a:r>
            <a:endParaRPr lang="en-US" sz="9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s 8"/>
          <p:cNvSpPr/>
          <p:nvPr/>
        </p:nvSpPr>
        <p:spPr>
          <a:xfrm>
            <a:off x="2252980" y="1572895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400"/>
              <a:t>_M_string_length</a:t>
            </a:r>
            <a:endParaRPr lang="en-US" sz="1400"/>
          </a:p>
        </p:txBody>
      </p:sp>
      <p:sp>
        <p:nvSpPr>
          <p:cNvPr id="10" name="Rectangles 9"/>
          <p:cNvSpPr/>
          <p:nvPr/>
        </p:nvSpPr>
        <p:spPr>
          <a:xfrm>
            <a:off x="3896360" y="1572895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100"/>
              <a:t>_M_allocated_capacity</a:t>
            </a:r>
            <a:endParaRPr lang="en-US" sz="1100"/>
          </a:p>
        </p:txBody>
      </p:sp>
      <p:pic>
        <p:nvPicPr>
          <p:cNvPr id="11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7455" y="2540635"/>
            <a:ext cx="4614545" cy="43173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Rectangles 11"/>
          <p:cNvSpPr/>
          <p:nvPr/>
        </p:nvSpPr>
        <p:spPr>
          <a:xfrm>
            <a:off x="3896360" y="2017395"/>
            <a:ext cx="3286125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100"/>
              <a:t>_M_local_buf</a:t>
            </a:r>
            <a:endParaRPr lang="en-US" sz="1100"/>
          </a:p>
        </p:txBody>
      </p:sp>
      <p:sp>
        <p:nvSpPr>
          <p:cNvPr id="13" name="Rectangles 12"/>
          <p:cNvSpPr/>
          <p:nvPr/>
        </p:nvSpPr>
        <p:spPr>
          <a:xfrm>
            <a:off x="5539740" y="1572895"/>
            <a:ext cx="1643380" cy="4445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100"/>
              <a:t>(unused)</a:t>
            </a:r>
            <a:endParaRPr lang="en-US" sz="1100"/>
          </a:p>
        </p:txBody>
      </p:sp>
      <p:sp>
        <p:nvSpPr>
          <p:cNvPr id="3" name="Text Box 2"/>
          <p:cNvSpPr txBox="1"/>
          <p:nvPr/>
        </p:nvSpPr>
        <p:spPr>
          <a:xfrm>
            <a:off x="2252980" y="2758440"/>
            <a:ext cx="3599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SimSun" charset="0"/>
              </a:rPr>
              <a:t>因此</a:t>
            </a:r>
            <a:r>
              <a:rPr lang="en-US" altLang="zh-CN">
                <a:ea typeface="SimSun" charset="0"/>
              </a:rPr>
              <a:t> sizeof(string) </a:t>
            </a:r>
            <a:r>
              <a:rPr lang="zh-CN" altLang="en-US">
                <a:ea typeface="SimSun" charset="0"/>
              </a:rPr>
              <a:t>会得到</a:t>
            </a:r>
            <a:r>
              <a:rPr lang="en-US" altLang="zh-CN">
                <a:ea typeface="SimSun" charset="0"/>
              </a:rPr>
              <a:t> 32 </a:t>
            </a:r>
            <a:r>
              <a:rPr lang="zh-CN" altLang="en-US">
                <a:ea typeface="SimSun" charset="0"/>
              </a:rPr>
              <a:t>字节</a:t>
            </a:r>
            <a:endParaRPr lang="zh-CN" altLang="en-US">
              <a:ea typeface="SimSun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491615" y="3442970"/>
            <a:ext cx="5059680" cy="34150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C++ </a:t>
            </a:r>
            <a:r>
              <a:rPr lang="zh-CN" altLang="en-US">
                <a:ea typeface="SimSun" charset="0"/>
              </a:rPr>
              <a:t>的</a:t>
            </a:r>
            <a:r>
              <a:rPr lang="en-US" altLang="zh-CN">
                <a:ea typeface="SimSun" charset="0"/>
              </a:rPr>
              <a:t> string </a:t>
            </a:r>
            <a:r>
              <a:rPr lang="zh-CN" altLang="en-US">
                <a:ea typeface="SimSun" charset="0"/>
              </a:rPr>
              <a:t>采用了</a:t>
            </a:r>
            <a:r>
              <a:rPr lang="en-US" altLang="zh-CN">
                <a:ea typeface="SimSun" charset="0"/>
              </a:rPr>
              <a:t> [ptr, len, capacity] </a:t>
            </a:r>
            <a:r>
              <a:rPr lang="zh-CN" altLang="en-US">
                <a:ea typeface="SimSun" charset="0"/>
              </a:rPr>
              <a:t>构型。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其中最后的</a:t>
            </a:r>
            <a:r>
              <a:rPr lang="en-US" altLang="zh-CN">
                <a:ea typeface="SimSun" charset="0"/>
              </a:rPr>
              <a:t> capacity </a:t>
            </a:r>
            <a:r>
              <a:rPr lang="zh-CN" altLang="en-US">
                <a:ea typeface="SimSun" charset="0"/>
              </a:rPr>
              <a:t>当字符串长度小于</a:t>
            </a:r>
            <a:r>
              <a:rPr lang="en-US" altLang="zh-CN">
                <a:ea typeface="SimSun" charset="0"/>
              </a:rPr>
              <a:t> 15 </a:t>
            </a:r>
            <a:r>
              <a:rPr lang="zh-CN" altLang="en-US">
                <a:ea typeface="SimSun" charset="0"/>
              </a:rPr>
              <a:t>时，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还和局部小字符串缓存共享了空间。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_M_local_buf </a:t>
            </a:r>
            <a:r>
              <a:rPr lang="zh-CN" altLang="en-US">
                <a:ea typeface="SimSun" charset="0"/>
              </a:rPr>
              <a:t>是物理让字符串比较小的时候能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存储在栈上，如果超过</a:t>
            </a:r>
            <a:r>
              <a:rPr lang="en-US" altLang="zh-CN">
                <a:ea typeface="SimSun" charset="0"/>
              </a:rPr>
              <a:t> 15 </a:t>
            </a:r>
            <a:r>
              <a:rPr lang="zh-CN" altLang="en-US">
                <a:ea typeface="SimSun" charset="0"/>
              </a:rPr>
              <a:t>字节再去堆上分配空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间。这样能节省</a:t>
            </a:r>
            <a:r>
              <a:rPr lang="en-US" altLang="zh-CN">
                <a:ea typeface="SimSun" charset="0"/>
              </a:rPr>
              <a:t> new/delete </a:t>
            </a:r>
            <a:r>
              <a:rPr lang="zh-CN" altLang="en-US">
                <a:ea typeface="SimSun" charset="0"/>
              </a:rPr>
              <a:t>的一点性能开销。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例如</a:t>
            </a:r>
            <a:r>
              <a:rPr lang="en-US" altLang="zh-CN">
                <a:ea typeface="SimSun" charset="0"/>
              </a:rPr>
              <a:t> “helloworld” </a:t>
            </a:r>
            <a:r>
              <a:rPr lang="zh-CN" altLang="en-US">
                <a:ea typeface="SimSun" charset="0"/>
              </a:rPr>
              <a:t>这个字符串只有</a:t>
            </a:r>
            <a:r>
              <a:rPr lang="en-US" altLang="zh-CN">
                <a:ea typeface="SimSun" charset="0"/>
              </a:rPr>
              <a:t> 10 </a:t>
            </a:r>
            <a:r>
              <a:rPr lang="zh-CN" altLang="en-US">
                <a:ea typeface="SimSun" charset="0"/>
              </a:rPr>
              <a:t>字节，他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实际上是存储在栈上的，这时</a:t>
            </a:r>
            <a:r>
              <a:rPr lang="en-US" altLang="zh-CN">
                <a:ea typeface="SimSun" charset="0"/>
              </a:rPr>
              <a:t> _M_p </a:t>
            </a:r>
            <a:r>
              <a:rPr lang="zh-CN" altLang="en-US">
                <a:ea typeface="SimSun" charset="0"/>
              </a:rPr>
              <a:t>会被设置为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指向</a:t>
            </a:r>
            <a:r>
              <a:rPr lang="en-US" altLang="zh-CN">
                <a:ea typeface="SimSun" charset="0"/>
              </a:rPr>
              <a:t> _M_local_buf </a:t>
            </a:r>
            <a:r>
              <a:rPr lang="zh-CN" altLang="en-US">
                <a:ea typeface="SimSun" charset="0"/>
              </a:rPr>
              <a:t>的首地址。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不过对于大字符串，这多出来的</a:t>
            </a:r>
            <a:r>
              <a:rPr lang="en-US" altLang="zh-CN">
                <a:ea typeface="SimSun" charset="0"/>
              </a:rPr>
              <a:t> 8 </a:t>
            </a:r>
            <a:r>
              <a:rPr lang="zh-CN" altLang="en-US">
                <a:ea typeface="SimSun" charset="0"/>
              </a:rPr>
              <a:t>字节</a:t>
            </a:r>
            <a:r>
              <a:rPr lang="en-US" altLang="zh-CN">
                <a:ea typeface="SimSun" charset="0"/>
              </a:rPr>
              <a:t> (unused)</a:t>
            </a:r>
            <a:endParaRPr lang="en-US" altLang="zh-CN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是完全浪费掉的，但也不亏，就当是为了对齐到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32 </a:t>
            </a:r>
            <a:r>
              <a:rPr lang="zh-CN" altLang="en-US">
                <a:ea typeface="SimSun" charset="0"/>
              </a:rPr>
              <a:t>字节而故意留的</a:t>
            </a:r>
            <a:r>
              <a:rPr lang="en-US" altLang="zh-CN">
                <a:ea typeface="SimSun" charset="0"/>
              </a:rPr>
              <a:t> padding </a:t>
            </a:r>
            <a:r>
              <a:rPr lang="zh-CN" altLang="en-US">
                <a:ea typeface="SimSun" charset="0"/>
              </a:rPr>
              <a:t>了。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帮手函数大全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400"/>
              <a:t>isupper(c) </a:t>
            </a:r>
            <a:r>
              <a:rPr lang="zh-CN" altLang="en-US" sz="2400">
                <a:ea typeface="SimSun" charset="0"/>
              </a:rPr>
              <a:t>判断是否为大写字母</a:t>
            </a:r>
            <a:r>
              <a:rPr lang="zh-CN" altLang="en-US" sz="2400">
                <a:ea typeface="SimSun" charset="0"/>
                <a:sym typeface="+mn-ea"/>
              </a:rPr>
              <a:t>（</a:t>
            </a:r>
            <a:r>
              <a:rPr lang="en-US" altLang="zh-CN" sz="2400">
                <a:ea typeface="SimSun" charset="0"/>
                <a:sym typeface="+mn-ea"/>
              </a:rPr>
              <a:t>‘A’ &lt;= c &amp;&amp; c &lt;= ‘Z’</a:t>
            </a:r>
            <a:r>
              <a:rPr lang="zh-CN" altLang="en-US" sz="2400">
                <a:ea typeface="SimSun" charset="0"/>
                <a:sym typeface="+mn-ea"/>
              </a:rPr>
              <a:t>）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en-US" sz="2400">
                <a:sym typeface="+mn-ea"/>
              </a:rPr>
              <a:t>islower(c) </a:t>
            </a:r>
            <a:r>
              <a:rPr lang="zh-CN" altLang="en-US" sz="2400">
                <a:ea typeface="SimSun" charset="0"/>
                <a:sym typeface="+mn-ea"/>
              </a:rPr>
              <a:t>判断是否为小写字母（</a:t>
            </a:r>
            <a:r>
              <a:rPr lang="en-US" altLang="zh-CN" sz="2400">
                <a:ea typeface="SimSun" charset="0"/>
                <a:sym typeface="+mn-ea"/>
              </a:rPr>
              <a:t>‘a’ &lt;= c &amp;&amp; c &lt;= ‘z’</a:t>
            </a:r>
            <a:r>
              <a:rPr lang="zh-CN" altLang="en-US" sz="2400">
                <a:ea typeface="SimSun" charset="0"/>
                <a:sym typeface="+mn-ea"/>
              </a:rPr>
              <a:t>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sz="2400">
                <a:sym typeface="+mn-ea"/>
              </a:rPr>
              <a:t>isalpha(c) </a:t>
            </a:r>
            <a:r>
              <a:rPr lang="zh-CN" altLang="en-US" sz="2400">
                <a:ea typeface="SimSun" charset="0"/>
                <a:sym typeface="+mn-ea"/>
              </a:rPr>
              <a:t>判断是否为字母（包括大写和小写）。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sz="2400">
                <a:sym typeface="+mn-ea"/>
              </a:rPr>
              <a:t>isdigit(c) </a:t>
            </a:r>
            <a:r>
              <a:rPr lang="zh-CN" altLang="en-US" sz="2400">
                <a:ea typeface="SimSun" charset="0"/>
                <a:sym typeface="+mn-ea"/>
              </a:rPr>
              <a:t>判断是否为数字</a:t>
            </a:r>
            <a:r>
              <a:rPr lang="zh-CN" altLang="en-US" sz="2400">
                <a:ea typeface="SimSun" charset="0"/>
                <a:sym typeface="+mn-ea"/>
              </a:rPr>
              <a:t>（</a:t>
            </a:r>
            <a:r>
              <a:rPr lang="en-US" altLang="zh-CN" sz="2400">
                <a:ea typeface="SimSun" charset="0"/>
                <a:sym typeface="+mn-ea"/>
              </a:rPr>
              <a:t>‘0’ &lt;= c &amp;&amp; c &lt;= ‘9’</a:t>
            </a:r>
            <a:r>
              <a:rPr lang="zh-CN" altLang="en-US" sz="2400">
                <a:ea typeface="SimSun" charset="0"/>
                <a:sym typeface="+mn-ea"/>
              </a:rPr>
              <a:t>）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sz="2400">
                <a:sym typeface="+mn-ea"/>
              </a:rPr>
              <a:t>isalnum(c) </a:t>
            </a:r>
            <a:r>
              <a:rPr lang="zh-CN" altLang="en-US" sz="2400">
                <a:ea typeface="SimSun" charset="0"/>
                <a:sym typeface="+mn-ea"/>
              </a:rPr>
              <a:t>判断是否为字母或数字（包括字母和数字）。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sz="2400">
                <a:sym typeface="+mn-ea"/>
              </a:rPr>
              <a:t>isxdigit(c) </a:t>
            </a:r>
            <a:r>
              <a:rPr lang="zh-CN" altLang="en-US" sz="2400">
                <a:ea typeface="SimSun" charset="0"/>
                <a:sym typeface="+mn-ea"/>
              </a:rPr>
              <a:t>判断是否为十六进制数字（</a:t>
            </a:r>
            <a:r>
              <a:rPr lang="en-US" altLang="zh-CN" sz="2400">
                <a:ea typeface="SimSun" charset="0"/>
                <a:sym typeface="+mn-ea"/>
              </a:rPr>
              <a:t>0~9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a-f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A-F</a:t>
            </a:r>
            <a:r>
              <a:rPr lang="zh-CN" altLang="en-US" sz="2400">
                <a:ea typeface="SimSun" charset="0"/>
                <a:sym typeface="+mn-ea"/>
              </a:rPr>
              <a:t>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sz="2400">
                <a:sym typeface="+mn-ea"/>
              </a:rPr>
              <a:t>isspace(c) </a:t>
            </a:r>
            <a:r>
              <a:rPr lang="zh-CN" altLang="en-US" sz="2400">
                <a:ea typeface="SimSun" charset="0"/>
                <a:sym typeface="+mn-ea"/>
              </a:rPr>
              <a:t>判断是否为等价于空格的字符（</a:t>
            </a:r>
            <a:r>
              <a:rPr lang="en-US" altLang="zh-CN" sz="2400">
                <a:ea typeface="SimSun" charset="0"/>
                <a:sym typeface="+mn-ea"/>
              </a:rPr>
              <a:t>‘ ’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‘\t’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‘\n’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‘\v’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‘\r’</a:t>
            </a:r>
            <a:r>
              <a:rPr lang="zh-CN" altLang="en-US" sz="2400">
                <a:ea typeface="SimSun" charset="0"/>
                <a:sym typeface="+mn-ea"/>
              </a:rPr>
              <a:t>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iscntrl(c) </a:t>
            </a:r>
            <a:r>
              <a:rPr lang="zh-CN" altLang="en-US" sz="2400">
                <a:ea typeface="SimSun" charset="0"/>
                <a:sym typeface="+mn-ea"/>
              </a:rPr>
              <a:t>判断是否为控制字符（</a:t>
            </a:r>
            <a:r>
              <a:rPr lang="en-US" altLang="zh-CN" sz="2400">
                <a:ea typeface="SimSun" charset="0"/>
                <a:sym typeface="+mn-ea"/>
              </a:rPr>
              <a:t>0 &lt;= c &amp;&amp; c &lt;= 31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c == 127</a:t>
            </a:r>
            <a:r>
              <a:rPr lang="zh-CN" altLang="en-US" sz="2400">
                <a:ea typeface="SimSun" charset="0"/>
                <a:sym typeface="+mn-ea"/>
              </a:rPr>
              <a:t>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</a:rPr>
              <a:t>toupper(c) </a:t>
            </a:r>
            <a:r>
              <a:rPr lang="zh-CN" altLang="en-US" sz="2400">
                <a:ea typeface="SimSun" charset="0"/>
              </a:rPr>
              <a:t>把小写字母转换为大写字母，如果不是则原封不动返回。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tolower(c) </a:t>
            </a:r>
            <a:r>
              <a:rPr lang="zh-CN" altLang="en-US" sz="2400">
                <a:ea typeface="SimSun" charset="0"/>
                <a:sym typeface="+mn-ea"/>
              </a:rPr>
              <a:t>把</a:t>
            </a:r>
            <a:r>
              <a:rPr lang="zh-CN" altLang="en-US" sz="2400">
                <a:ea typeface="SimSun" charset="0"/>
                <a:sym typeface="+mn-ea"/>
              </a:rPr>
              <a:t>大</a:t>
            </a:r>
            <a:r>
              <a:rPr lang="zh-CN" altLang="en-US" sz="2400">
                <a:ea typeface="SimSun" charset="0"/>
                <a:sym typeface="+mn-ea"/>
              </a:rPr>
              <a:t>写字母转换为</a:t>
            </a:r>
            <a:r>
              <a:rPr lang="zh-CN" altLang="en-US" sz="2400">
                <a:ea typeface="SimSun" charset="0"/>
                <a:sym typeface="+mn-ea"/>
              </a:rPr>
              <a:t>小</a:t>
            </a:r>
            <a:r>
              <a:rPr lang="zh-CN" altLang="en-US" sz="2400">
                <a:ea typeface="SimSun" charset="0"/>
                <a:sym typeface="+mn-ea"/>
              </a:rPr>
              <a:t>写字母，如果不是则原封不动返回。</a:t>
            </a:r>
            <a:endParaRPr lang="en-US" altLang="zh-CN" sz="2400">
              <a:ea typeface="SimSun" charset="0"/>
            </a:endParaRP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vector </a:t>
            </a:r>
            <a:r>
              <a:rPr lang="zh-CN" altLang="en-US">
                <a:ea typeface="SimSun" charset="0"/>
              </a:rPr>
              <a:t>内存分布示意图</a:t>
            </a:r>
            <a:endParaRPr lang="zh-CN" altLang="en-US">
              <a:ea typeface="SimSun" charset="0"/>
            </a:endParaRPr>
          </a:p>
        </p:txBody>
      </p:sp>
      <p:sp>
        <p:nvSpPr>
          <p:cNvPr id="4" name="Rectangles 3"/>
          <p:cNvSpPr/>
          <p:nvPr/>
        </p:nvSpPr>
        <p:spPr>
          <a:xfrm>
            <a:off x="790575" y="1636395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200"/>
              <a:t>_M_start</a:t>
            </a:r>
            <a:endParaRPr lang="en-US" sz="1200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655955" y="2101850"/>
            <a:ext cx="127000" cy="5505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90575" y="2080895"/>
            <a:ext cx="161925" cy="5784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Box 7"/>
          <p:cNvSpPr txBox="1"/>
          <p:nvPr/>
        </p:nvSpPr>
        <p:spPr>
          <a:xfrm>
            <a:off x="508000" y="2659380"/>
            <a:ext cx="61468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9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allocator</a:t>
            </a:r>
            <a:endParaRPr lang="en-US" sz="9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s 8"/>
          <p:cNvSpPr/>
          <p:nvPr/>
        </p:nvSpPr>
        <p:spPr>
          <a:xfrm>
            <a:off x="2433955" y="1636395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400"/>
              <a:t>_M_finish</a:t>
            </a:r>
            <a:endParaRPr lang="en-US" sz="1400"/>
          </a:p>
        </p:txBody>
      </p:sp>
      <p:sp>
        <p:nvSpPr>
          <p:cNvPr id="10" name="Rectangles 9"/>
          <p:cNvSpPr/>
          <p:nvPr/>
        </p:nvSpPr>
        <p:spPr>
          <a:xfrm>
            <a:off x="4077335" y="1636395"/>
            <a:ext cx="1643380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100"/>
              <a:t>_M_end_of_storage</a:t>
            </a:r>
            <a:endParaRPr lang="en-US" sz="1100"/>
          </a:p>
        </p:txBody>
      </p:sp>
      <p:sp>
        <p:nvSpPr>
          <p:cNvPr id="3" name="Text Box 2"/>
          <p:cNvSpPr txBox="1"/>
          <p:nvPr/>
        </p:nvSpPr>
        <p:spPr>
          <a:xfrm>
            <a:off x="2165985" y="2715895"/>
            <a:ext cx="3662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ea typeface="SimSun" charset="0"/>
              </a:rPr>
              <a:t>因此</a:t>
            </a:r>
            <a:r>
              <a:rPr lang="en-US" altLang="zh-CN">
                <a:ea typeface="SimSun" charset="0"/>
              </a:rPr>
              <a:t> sizeof(vector) </a:t>
            </a:r>
            <a:r>
              <a:rPr lang="zh-CN" altLang="en-US">
                <a:ea typeface="SimSun" charset="0"/>
                <a:sym typeface="+mn-ea"/>
              </a:rPr>
              <a:t>会得到</a:t>
            </a:r>
            <a:r>
              <a:rPr lang="en-US" altLang="zh-CN">
                <a:ea typeface="SimSun" charset="0"/>
                <a:sym typeface="+mn-ea"/>
              </a:rPr>
              <a:t> </a:t>
            </a:r>
            <a:r>
              <a:rPr lang="en-US" altLang="zh-CN">
                <a:ea typeface="SimSun" charset="0"/>
              </a:rPr>
              <a:t>24 </a:t>
            </a:r>
            <a:r>
              <a:rPr lang="zh-CN" altLang="en-US">
                <a:ea typeface="SimSun" charset="0"/>
              </a:rPr>
              <a:t>字节</a:t>
            </a:r>
            <a:endParaRPr lang="zh-CN" altLang="en-US">
              <a:ea typeface="SimSu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15455" y="2461895"/>
            <a:ext cx="5383530" cy="220535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975" y="5455285"/>
            <a:ext cx="5668010" cy="1402715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337820" y="4667250"/>
            <a:ext cx="6012180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C++ </a:t>
            </a:r>
            <a:r>
              <a:rPr lang="zh-CN" altLang="en-US">
                <a:ea typeface="SimSun" charset="0"/>
              </a:rPr>
              <a:t>的</a:t>
            </a:r>
            <a:r>
              <a:rPr lang="en-US" altLang="zh-CN">
                <a:ea typeface="SimSun" charset="0"/>
              </a:rPr>
              <a:t> vector </a:t>
            </a:r>
            <a:r>
              <a:rPr lang="zh-CN" altLang="en-US">
                <a:ea typeface="SimSun" charset="0"/>
              </a:rPr>
              <a:t>采用了</a:t>
            </a:r>
            <a:r>
              <a:rPr lang="en-US" altLang="zh-CN">
                <a:ea typeface="SimSun" charset="0"/>
              </a:rPr>
              <a:t> [ptr, ptr + len, ptr + capacity] </a:t>
            </a:r>
            <a:r>
              <a:rPr lang="zh-CN" altLang="en-US">
                <a:ea typeface="SimSun" charset="0"/>
              </a:rPr>
              <a:t>构型。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vector </a:t>
            </a:r>
            <a:r>
              <a:rPr lang="zh-CN">
                <a:ea typeface="SimSun" charset="0"/>
              </a:rPr>
              <a:t>没有采用小字符串优化</a:t>
            </a:r>
            <a:r>
              <a:rPr lang="en-US" altLang="zh-CN">
                <a:ea typeface="SimSun" charset="0"/>
              </a:rPr>
              <a:t>…</a:t>
            </a:r>
            <a:r>
              <a:rPr lang="zh-CN">
                <a:ea typeface="SimSun" charset="0"/>
              </a:rPr>
              <a:t>这是因为</a:t>
            </a:r>
            <a:r>
              <a:rPr lang="en-US" altLang="zh-CN">
                <a:ea typeface="SimSun" charset="0"/>
              </a:rPr>
              <a:t> string </a:t>
            </a:r>
            <a:r>
              <a:rPr lang="zh-CN" altLang="en-US">
                <a:ea typeface="SimSun" charset="0"/>
              </a:rPr>
              <a:t>面对的都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是</a:t>
            </a:r>
            <a:r>
              <a:rPr lang="en-US" altLang="zh-CN">
                <a:ea typeface="SimSun" charset="0"/>
              </a:rPr>
              <a:t> char</a:t>
            </a:r>
            <a:r>
              <a:rPr lang="zh-CN" altLang="en-US">
                <a:ea typeface="SimSun" charset="0"/>
              </a:rPr>
              <a:t>，</a:t>
            </a:r>
            <a:r>
              <a:rPr lang="en-US" altLang="zh-CN">
                <a:ea typeface="SimSun" charset="0"/>
              </a:rPr>
              <a:t>wchar_t </a:t>
            </a:r>
            <a:r>
              <a:rPr lang="zh-CN" altLang="en-US">
                <a:ea typeface="SimSun" charset="0"/>
              </a:rPr>
              <a:t>这种比较小的类型，且用户常用的字符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串往往比较短很容易放进</a:t>
            </a:r>
            <a:r>
              <a:rPr lang="en-US" altLang="zh-CN">
                <a:ea typeface="SimSun" charset="0"/>
              </a:rPr>
              <a:t> 15 </a:t>
            </a:r>
            <a:r>
              <a:rPr lang="zh-CN" altLang="en-US">
                <a:ea typeface="SimSun" charset="0"/>
              </a:rPr>
              <a:t>字节的局部栈空间里；然而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vector </a:t>
            </a:r>
            <a:r>
              <a:rPr lang="zh-CN" altLang="en-US">
                <a:ea typeface="SimSun" charset="0"/>
              </a:rPr>
              <a:t>面对的往往是比较大的数据结构，有时还有智能指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针，</a:t>
            </a:r>
            <a:r>
              <a:rPr lang="en-US" altLang="zh-CN">
                <a:ea typeface="SimSun" charset="0"/>
              </a:rPr>
              <a:t>std::thread </a:t>
            </a:r>
            <a:r>
              <a:rPr lang="zh-CN" altLang="en-US">
                <a:ea typeface="SimSun" charset="0"/>
              </a:rPr>
              <a:t>这种具有非平凡构造</a:t>
            </a:r>
            <a:r>
              <a:rPr lang="en-US" altLang="zh-CN">
                <a:ea typeface="SimSun" charset="0"/>
              </a:rPr>
              <a:t>/</a:t>
            </a:r>
            <a:r>
              <a:rPr lang="zh-CN" altLang="en-US">
                <a:ea typeface="SimSun" charset="0"/>
              </a:rPr>
              <a:t>析构函数的类型。对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vector </a:t>
            </a:r>
            <a:r>
              <a:rPr lang="zh-CN" altLang="en-US">
                <a:ea typeface="SimSun" charset="0"/>
              </a:rPr>
              <a:t>来说保障</a:t>
            </a:r>
            <a:r>
              <a:rPr lang="en-US" altLang="zh-CN">
                <a:ea typeface="SimSun" charset="0"/>
              </a:rPr>
              <a:t> RAII </a:t>
            </a:r>
            <a:r>
              <a:rPr lang="zh-CN" altLang="en-US">
                <a:ea typeface="SimSun" charset="0"/>
              </a:rPr>
              <a:t>的安全更重要，所以没有冒险优化。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string </a:t>
            </a:r>
            <a:r>
              <a:rPr lang="zh-CN" altLang="en-US">
                <a:ea typeface="SimSun" charset="0"/>
                <a:sym typeface="+mn-ea"/>
              </a:rPr>
              <a:t>的</a:t>
            </a:r>
            <a:r>
              <a:rPr lang="en-US" altLang="zh-CN">
                <a:ea typeface="SimSun" charset="0"/>
                <a:sym typeface="+mn-ea"/>
              </a:rPr>
              <a:t> append </a:t>
            </a:r>
            <a:r>
              <a:rPr lang="zh-CN" altLang="en-US">
                <a:ea typeface="SimSun" charset="0"/>
                <a:sym typeface="+mn-ea"/>
              </a:rPr>
              <a:t>实现</a:t>
            </a:r>
            <a:endParaRPr lang="zh-CN" altLang="en-US">
              <a:ea typeface="SimSun" charset="0"/>
              <a:sym typeface="+mn-ea"/>
            </a:endParaRPr>
          </a:p>
        </p:txBody>
      </p:sp>
      <p:sp>
        <p:nvSpPr>
          <p:cNvPr id="5" name="Content Placeholder 4"/>
          <p:cNvSpPr/>
          <p:nvPr>
            <p:ph idx="1"/>
          </p:nvPr>
        </p:nvSpPr>
        <p:spPr/>
        <p:txBody>
          <a:bodyPr/>
          <a:p>
            <a:r>
              <a:rPr lang="en-US" sz="2800"/>
              <a:t>append </a:t>
            </a:r>
            <a:r>
              <a:rPr lang="zh-CN" altLang="en-US" sz="2800">
                <a:ea typeface="SimSun" charset="0"/>
              </a:rPr>
              <a:t>和</a:t>
            </a:r>
            <a:r>
              <a:rPr lang="en-US" altLang="zh-CN" sz="2800">
                <a:ea typeface="SimSun" charset="0"/>
              </a:rPr>
              <a:t> resize </a:t>
            </a:r>
            <a:r>
              <a:rPr lang="zh-CN" altLang="en-US" sz="2800">
                <a:ea typeface="SimSun" charset="0"/>
              </a:rPr>
              <a:t>都会去调用</a:t>
            </a:r>
            <a:r>
              <a:rPr lang="en-US" altLang="zh-CN" sz="2800">
                <a:ea typeface="SimSun" charset="0"/>
              </a:rPr>
              <a:t> _M_append </a:t>
            </a:r>
            <a:r>
              <a:rPr lang="zh-CN" altLang="en-US" sz="2800">
                <a:ea typeface="SimSun" charset="0"/>
              </a:rPr>
              <a:t>这个内部函数。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他会检测</a:t>
            </a:r>
            <a:r>
              <a:rPr lang="en-US" altLang="zh-CN" sz="2800">
                <a:ea typeface="SimSun" charset="0"/>
              </a:rPr>
              <a:t> append </a:t>
            </a:r>
            <a:r>
              <a:rPr lang="zh-CN" altLang="en-US" sz="2800">
                <a:ea typeface="SimSun" charset="0"/>
              </a:rPr>
              <a:t>以后是否超过容量，决定是否要扩容数组。</a:t>
            </a:r>
            <a:endParaRPr lang="zh-CN" altLang="en-US" sz="2800">
              <a:ea typeface="SimSun" charset="0"/>
            </a:endParaRP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07005" y="2768600"/>
            <a:ext cx="6777355" cy="4089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string </a:t>
            </a:r>
            <a:r>
              <a:rPr lang="zh-CN" altLang="en-US">
                <a:ea typeface="SimSun" charset="0"/>
                <a:sym typeface="+mn-ea"/>
              </a:rPr>
              <a:t>的</a:t>
            </a:r>
            <a:r>
              <a:rPr lang="en-US" altLang="zh-CN">
                <a:ea typeface="SimSun" charset="0"/>
                <a:sym typeface="+mn-ea"/>
              </a:rPr>
              <a:t> append </a:t>
            </a:r>
            <a:r>
              <a:rPr lang="zh-CN" altLang="en-US">
                <a:ea typeface="SimSun" charset="0"/>
                <a:sym typeface="+mn-ea"/>
              </a:rPr>
              <a:t>实现</a:t>
            </a:r>
            <a:endParaRPr lang="zh-CN" altLang="en-US">
              <a:ea typeface="SimSun" charset="0"/>
              <a:sym typeface="+mn-ea"/>
            </a:endParaRPr>
          </a:p>
        </p:txBody>
      </p:sp>
      <p:sp>
        <p:nvSpPr>
          <p:cNvPr id="5" name="Content Placeholder 4"/>
          <p:cNvSpPr/>
          <p:nvPr>
            <p:ph idx="1"/>
          </p:nvPr>
        </p:nvSpPr>
        <p:spPr/>
        <p:txBody>
          <a:bodyPr/>
          <a:p>
            <a:r>
              <a:rPr lang="zh-CN" sz="2800">
                <a:ea typeface="SimSun" charset="0"/>
              </a:rPr>
              <a:t>在</a:t>
            </a:r>
            <a:r>
              <a:rPr lang="en-US" altLang="zh-CN" sz="2800">
                <a:ea typeface="SimSun" charset="0"/>
              </a:rPr>
              <a:t> compare </a:t>
            </a:r>
            <a:r>
              <a:rPr lang="zh-CN" altLang="en-US" sz="2800">
                <a:ea typeface="SimSun" charset="0"/>
              </a:rPr>
              <a:t>等函数涉及到</a:t>
            </a:r>
            <a:r>
              <a:rPr lang="en-US" altLang="zh-CN" sz="2800">
                <a:ea typeface="SimSun" charset="0"/>
              </a:rPr>
              <a:t> 0 </a:t>
            </a:r>
            <a:r>
              <a:rPr lang="zh-CN" altLang="en-US" sz="2800">
                <a:ea typeface="SimSun" charset="0"/>
              </a:rPr>
              <a:t>结尾字符串的版本，都会调用</a:t>
            </a:r>
            <a:r>
              <a:rPr lang="en-US" altLang="zh-CN" sz="2800">
                <a:ea typeface="SimSun" charset="0"/>
              </a:rPr>
              <a:t> char_traits </a:t>
            </a:r>
            <a:r>
              <a:rPr lang="zh-CN" altLang="en-US" sz="2800">
                <a:ea typeface="SimSun" charset="0"/>
              </a:rPr>
              <a:t>中的方法，方便用户通过模板扩展（性能上或功能上）。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例如：</a:t>
            </a:r>
            <a:r>
              <a:rPr lang="en-US" altLang="zh-CN" sz="2800">
                <a:ea typeface="SimSun" charset="0"/>
              </a:rPr>
              <a:t>basic_string&lt;char, my_simd_char_traits&gt;</a:t>
            </a:r>
            <a:r>
              <a:rPr lang="zh-CN" altLang="en-US" sz="2800">
                <a:ea typeface="SimSun" charset="0"/>
              </a:rPr>
              <a:t>。</a:t>
            </a:r>
            <a:endParaRPr lang="zh-CN" altLang="en-US" sz="2800">
              <a:ea typeface="SimSu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1090" y="3136900"/>
            <a:ext cx="7449185" cy="3721100"/>
          </a:xfrm>
          <a:prstGeom prst="rect">
            <a:avLst/>
          </a:prstGeom>
        </p:spPr>
      </p:pic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char_traits </a:t>
            </a:r>
            <a:r>
              <a:rPr lang="zh-CN" altLang="en-US">
                <a:ea typeface="SimSun" charset="0"/>
              </a:rPr>
              <a:t>内函数的实现</a:t>
            </a:r>
            <a:endParaRPr lang="en-US" altLang="zh-CN">
              <a:ea typeface="SimSun" charset="0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35000" y="1600200"/>
            <a:ext cx="5324475" cy="452628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55080" y="1600200"/>
            <a:ext cx="507746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Unicode </a:t>
            </a:r>
            <a:r>
              <a:rPr lang="zh-CN" altLang="en-US">
                <a:ea typeface="SimSun" charset="0"/>
              </a:rPr>
              <a:t>与宽字符</a:t>
            </a:r>
            <a:endParaRPr lang="en-US" altLang="zh-CN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9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ASCII </a:t>
            </a:r>
            <a:r>
              <a:rPr lang="zh-CN" altLang="en-US">
                <a:ea typeface="SimSun" charset="0"/>
              </a:rPr>
              <a:t>码的局限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570" y="1600200"/>
            <a:ext cx="6490335" cy="4526280"/>
          </a:xfrm>
        </p:spPr>
        <p:txBody>
          <a:bodyPr/>
          <a:p>
            <a:r>
              <a:rPr lang="zh-CN" altLang="en-US" sz="2000">
                <a:ea typeface="SimSun" charset="0"/>
              </a:rPr>
              <a:t>一开始的计算机是美国人发明的，他们只考虑到自己方便，设计了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码表，建立了英文字母和标点符号到</a:t>
            </a:r>
            <a:r>
              <a:rPr lang="en-US" altLang="zh-CN" sz="2000">
                <a:ea typeface="SimSun" charset="0"/>
              </a:rPr>
              <a:t> 0x00~0x7F </a:t>
            </a:r>
            <a:r>
              <a:rPr lang="zh-CN" altLang="en-US" sz="2000">
                <a:ea typeface="SimSun" charset="0"/>
              </a:rPr>
              <a:t>的一一映射。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后来计算机普及到世界各地，问题来了：并不是所有国家都说英语！例如拉丁语也是由字母构成，好在当年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只占用了</a:t>
            </a:r>
            <a:r>
              <a:rPr lang="en-US" altLang="zh-CN" sz="2000">
                <a:ea typeface="SimSun" charset="0"/>
              </a:rPr>
              <a:t> 0x00~0x7F </a:t>
            </a:r>
            <a:r>
              <a:rPr lang="zh-CN" altLang="en-US" sz="2000">
                <a:ea typeface="SimSun" charset="0"/>
              </a:rPr>
              <a:t>的部分，而一个字节（</a:t>
            </a:r>
            <a:r>
              <a:rPr lang="en-US" altLang="zh-CN" sz="2000">
                <a:ea typeface="SimSun" charset="0"/>
              </a:rPr>
              <a:t>char </a:t>
            </a:r>
            <a:r>
              <a:rPr lang="zh-CN" altLang="en-US" sz="2000">
                <a:ea typeface="SimSun" charset="0"/>
              </a:rPr>
              <a:t>类型）可以表示的范围是</a:t>
            </a:r>
            <a:r>
              <a:rPr lang="en-US" altLang="zh-CN" sz="2000">
                <a:ea typeface="SimSun" charset="0"/>
              </a:rPr>
              <a:t> 0x00~0xFF</a:t>
            </a:r>
            <a:r>
              <a:rPr lang="zh-CN" altLang="en-US" sz="2000">
                <a:ea typeface="SimSun" charset="0"/>
              </a:rPr>
              <a:t>，因此只需把这</a:t>
            </a:r>
            <a:r>
              <a:rPr lang="en-US" altLang="zh-CN" sz="2000">
                <a:ea typeface="SimSun" charset="0"/>
              </a:rPr>
              <a:t> 0x80~0xFF </a:t>
            </a:r>
            <a:r>
              <a:rPr lang="zh-CN" altLang="en-US" sz="2000">
                <a:ea typeface="SimSun" charset="0"/>
              </a:rPr>
              <a:t>的部分映射为拉丁字母和其他标点符号等等，这就是后来的“扩展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码”。</a:t>
            </a:r>
            <a:endParaRPr lang="zh-CN" altLang="en-US" sz="2000">
              <a:ea typeface="SimSun" charset="0"/>
            </a:endParaRPr>
          </a:p>
          <a:p>
            <a:endParaRPr lang="zh-CN" altLang="en-US" sz="2000">
              <a:ea typeface="SimSun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4403090" y="648970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https://www.asciim.cn/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43090" y="1113155"/>
            <a:ext cx="5248910" cy="5744845"/>
          </a:xfrm>
          <a:prstGeom prst="rect">
            <a:avLst/>
          </a:prstGeom>
        </p:spPr>
      </p:pic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计算机如何表示中文？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>
                <a:ea typeface="SimSun" charset="0"/>
              </a:rPr>
              <a:t>然而，扩展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码只是加入了拉丁字母和一些花里胡哨的标点符号，并没有解决其他语言该如何表示的问题。因为不是所有语言都只有寥寥几个字母就能表示的，例如某款语言具有上万个字符（没错就是我现在用的这个语言）。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为此，各个国家自己内部提出了自己的编码格式，例如中国大陆推出了</a:t>
            </a:r>
            <a:r>
              <a:rPr lang="en-US" altLang="zh-CN" sz="2400">
                <a:ea typeface="SimSun" charset="0"/>
              </a:rPr>
              <a:t> GBK </a:t>
            </a:r>
            <a:r>
              <a:rPr lang="zh-CN" altLang="en-US" sz="2400">
                <a:ea typeface="SimSun" charset="0"/>
              </a:rPr>
              <a:t>编码格式表示简体中文</a:t>
            </a:r>
            <a:r>
              <a:rPr lang="zh-CN" altLang="en-US" sz="2400">
                <a:ea typeface="SimSun" charset="0"/>
                <a:sym typeface="+mn-ea"/>
              </a:rPr>
              <a:t>的字符</a:t>
            </a:r>
            <a:r>
              <a:rPr lang="zh-CN" altLang="en-US" sz="2400">
                <a:ea typeface="SimSun" charset="0"/>
              </a:rPr>
              <a:t>，中国的港澳台地区则推出了</a:t>
            </a:r>
            <a:r>
              <a:rPr lang="en-US" altLang="zh-CN" sz="2400">
                <a:ea typeface="SimSun" charset="0"/>
              </a:rPr>
              <a:t> BIG-5 </a:t>
            </a:r>
            <a:r>
              <a:rPr lang="zh-CN" altLang="en-US" sz="2400">
                <a:ea typeface="SimSun" charset="0"/>
              </a:rPr>
              <a:t>编码格式表示繁体中文</a:t>
            </a:r>
            <a:r>
              <a:rPr lang="zh-CN" altLang="en-US" sz="2400">
                <a:ea typeface="SimSun" charset="0"/>
                <a:sym typeface="+mn-ea"/>
              </a:rPr>
              <a:t>的字符</a:t>
            </a:r>
            <a:r>
              <a:rPr lang="zh-CN" altLang="en-US" sz="2400">
                <a:ea typeface="SimSun" charset="0"/>
              </a:rPr>
              <a:t>，日本又推出了</a:t>
            </a:r>
            <a:r>
              <a:rPr lang="en-US" altLang="zh-CN" sz="2400">
                <a:ea typeface="SimSun" charset="0"/>
              </a:rPr>
              <a:t> Shift-JIS </a:t>
            </a:r>
            <a:r>
              <a:rPr lang="zh-CN" altLang="en-US" sz="2400">
                <a:ea typeface="SimSun" charset="0"/>
              </a:rPr>
              <a:t>编码格式表示日语的字符</a:t>
            </a:r>
            <a:r>
              <a:rPr lang="en-US" altLang="zh-CN" sz="2400">
                <a:ea typeface="SimSun" charset="0"/>
              </a:rPr>
              <a:t>……</a:t>
            </a:r>
            <a:r>
              <a:rPr lang="zh-CN" altLang="en-US" sz="2400">
                <a:ea typeface="SimSun" charset="0"/>
              </a:rPr>
              <a:t>再后来，为了促进两岸统一，中国又有了包含同时简体和繁体的</a:t>
            </a:r>
            <a:r>
              <a:rPr lang="en-US" altLang="zh-CN" sz="2400">
                <a:ea typeface="SimSun" charset="0"/>
              </a:rPr>
              <a:t> GB18030 </a:t>
            </a:r>
            <a:r>
              <a:rPr lang="zh-CN" altLang="en-US" sz="2400">
                <a:ea typeface="SimSun" charset="0"/>
              </a:rPr>
              <a:t>编码，包含了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27484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个汉字。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但是随着富连网的普及，很多网站都会跨国访问，如果你的电脑配置为</a:t>
            </a:r>
            <a:r>
              <a:rPr lang="en-US" altLang="zh-CN" sz="2400">
                <a:ea typeface="SimSun" charset="0"/>
                <a:sym typeface="+mn-ea"/>
              </a:rPr>
              <a:t> GBK</a:t>
            </a:r>
            <a:r>
              <a:rPr lang="zh-CN" altLang="en-US" sz="2400">
                <a:ea typeface="SimSun" charset="0"/>
                <a:sym typeface="+mn-ea"/>
              </a:rPr>
              <a:t>，那么看到其他编码格式的网站就会出现乱码。如何统一世界上这么多文字的编码？所以出现了俗称“万国码”的</a:t>
            </a:r>
            <a:r>
              <a:rPr lang="en-US" altLang="zh-CN" sz="2400">
                <a:ea typeface="SimSun" charset="0"/>
                <a:sym typeface="+mn-ea"/>
              </a:rPr>
              <a:t> Unicode</a:t>
            </a:r>
            <a:r>
              <a:rPr lang="zh-CN" altLang="en-US" sz="2400">
                <a:ea typeface="SimSun" charset="0"/>
                <a:sym typeface="+mn-ea"/>
              </a:rPr>
              <a:t>。他给世界上所有的字符编码，从英文字母到中文汉字到古埃及象形文字，现在全部都可以用一个</a:t>
            </a:r>
            <a:r>
              <a:rPr lang="en-US" altLang="zh-CN" sz="2400">
                <a:ea typeface="SimSun" charset="0"/>
                <a:sym typeface="+mn-ea"/>
              </a:rPr>
              <a:t> 0x000000~0x10FFFF </a:t>
            </a:r>
            <a:r>
              <a:rPr lang="zh-CN" altLang="en-US" sz="2400">
                <a:ea typeface="SimSun" charset="0"/>
                <a:sym typeface="+mn-ea"/>
              </a:rPr>
              <a:t>的整数表示了，是不是很暴力？</a:t>
            </a:r>
            <a:endParaRPr lang="zh-CN" altLang="en-US" sz="24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暴力解决：</a:t>
            </a:r>
            <a:r>
              <a:rPr lang="en-US"/>
              <a:t>UTF-32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但是</a:t>
            </a:r>
            <a:r>
              <a:rPr lang="en-US" altLang="zh-CN">
                <a:ea typeface="SimSun" charset="0"/>
              </a:rPr>
              <a:t> Unicode </a:t>
            </a:r>
            <a:r>
              <a:rPr lang="zh-CN" altLang="en-US">
                <a:ea typeface="SimSun" charset="0"/>
              </a:rPr>
              <a:t>表只解决了把全世界所有字符映射到一个整数的问题，没有解决如何把</a:t>
            </a:r>
            <a:r>
              <a:rPr lang="en-US" altLang="zh-CN">
                <a:ea typeface="SimSun" charset="0"/>
              </a:rPr>
              <a:t> </a:t>
            </a:r>
            <a:r>
              <a:rPr lang="en-US" altLang="zh-CN">
                <a:ea typeface="SimSun" charset="0"/>
                <a:sym typeface="+mn-ea"/>
              </a:rPr>
              <a:t>0x000000~0x10FFFF </a:t>
            </a:r>
            <a:r>
              <a:rPr lang="zh-CN" altLang="en-US">
                <a:ea typeface="SimSun" charset="0"/>
                <a:sym typeface="+mn-ea"/>
              </a:rPr>
              <a:t>这些整数塞进只能表示</a:t>
            </a:r>
            <a:r>
              <a:rPr lang="en-US" altLang="zh-CN">
                <a:ea typeface="SimSun" charset="0"/>
                <a:sym typeface="+mn-ea"/>
              </a:rPr>
              <a:t> 0x00~0xFF </a:t>
            </a:r>
            <a:r>
              <a:rPr lang="zh-CN" altLang="en-US">
                <a:ea typeface="SimSun" charset="0"/>
                <a:sym typeface="+mn-ea"/>
              </a:rPr>
              <a:t>的</a:t>
            </a:r>
            <a:r>
              <a:rPr lang="en-US" altLang="zh-CN">
                <a:ea typeface="SimSun" charset="0"/>
                <a:sym typeface="+mn-ea"/>
              </a:rPr>
              <a:t> char </a:t>
            </a:r>
            <a:r>
              <a:rPr lang="zh-CN" altLang="en-US">
                <a:ea typeface="SimSun" charset="0"/>
                <a:sym typeface="+mn-ea"/>
              </a:rPr>
              <a:t>类型的问题。</a:t>
            </a:r>
            <a:endParaRPr lang="zh-CN" altLang="en-US">
              <a:ea typeface="SimSun" charset="0"/>
              <a:sym typeface="+mn-ea"/>
            </a:endParaRPr>
          </a:p>
          <a:p>
            <a:r>
              <a:rPr lang="zh-CN" altLang="en-US">
                <a:ea typeface="SimSun" charset="0"/>
                <a:sym typeface="+mn-ea"/>
              </a:rPr>
              <a:t>如何用</a:t>
            </a:r>
            <a:r>
              <a:rPr lang="en-US" altLang="zh-CN">
                <a:ea typeface="SimSun" charset="0"/>
                <a:sym typeface="+mn-ea"/>
              </a:rPr>
              <a:t> char </a:t>
            </a:r>
            <a:r>
              <a:rPr lang="zh-CN" altLang="en-US">
                <a:ea typeface="SimSun" charset="0"/>
                <a:sym typeface="+mn-ea"/>
              </a:rPr>
              <a:t>表示这么宽的字符？有很多种解决方案。</a:t>
            </a:r>
            <a:endParaRPr lang="zh-CN" altLang="en-US">
              <a:ea typeface="SimSun" charset="0"/>
              <a:sym typeface="+mn-ea"/>
            </a:endParaRPr>
          </a:p>
          <a:p>
            <a:r>
              <a:rPr lang="zh-CN" altLang="en-US">
                <a:ea typeface="SimSun" charset="0"/>
                <a:sym typeface="+mn-ea"/>
              </a:rPr>
              <a:t>一种方案是：索性放弃</a:t>
            </a:r>
            <a:r>
              <a:rPr lang="en-US" altLang="zh-CN">
                <a:ea typeface="SimSun" charset="0"/>
                <a:sym typeface="+mn-ea"/>
              </a:rPr>
              <a:t> char</a:t>
            </a:r>
            <a:r>
              <a:rPr lang="zh-CN" altLang="en-US">
                <a:ea typeface="SimSun" charset="0"/>
                <a:sym typeface="+mn-ea"/>
              </a:rPr>
              <a:t>，改用</a:t>
            </a:r>
            <a:r>
              <a:rPr lang="en-US" altLang="zh-CN">
                <a:ea typeface="SimSun" charset="0"/>
                <a:sym typeface="+mn-ea"/>
              </a:rPr>
              <a:t> wchar_t </a:t>
            </a:r>
            <a:r>
              <a:rPr lang="zh-CN" altLang="en-US">
                <a:ea typeface="SimSun" charset="0"/>
                <a:sym typeface="+mn-ea"/>
              </a:rPr>
              <a:t>做字符类型。</a:t>
            </a:r>
            <a:endParaRPr lang="zh-CN" altLang="en-US">
              <a:ea typeface="SimSun" charset="0"/>
              <a:sym typeface="+mn-ea"/>
            </a:endParaRPr>
          </a:p>
          <a:p>
            <a:r>
              <a:rPr lang="en-US" altLang="zh-CN">
                <a:ea typeface="SimSun" charset="0"/>
                <a:sym typeface="+mn-ea"/>
              </a:rPr>
              <a:t>wchar_t </a:t>
            </a:r>
            <a:r>
              <a:rPr lang="zh-CN" altLang="en-US">
                <a:ea typeface="SimSun" charset="0"/>
                <a:sym typeface="+mn-ea"/>
              </a:rPr>
              <a:t>在</a:t>
            </a:r>
            <a:r>
              <a:rPr lang="en-US" altLang="zh-CN">
                <a:ea typeface="SimSun" charset="0"/>
                <a:sym typeface="+mn-ea"/>
              </a:rPr>
              <a:t> Linux </a:t>
            </a:r>
            <a:r>
              <a:rPr lang="zh-CN" altLang="en-US">
                <a:ea typeface="SimSun" charset="0"/>
                <a:sym typeface="+mn-ea"/>
              </a:rPr>
              <a:t>上为</a:t>
            </a:r>
            <a:r>
              <a:rPr lang="en-US" altLang="zh-CN">
                <a:ea typeface="SimSun" charset="0"/>
                <a:sym typeface="+mn-ea"/>
              </a:rPr>
              <a:t> 4 </a:t>
            </a:r>
            <a:r>
              <a:rPr lang="zh-CN" altLang="en-US">
                <a:ea typeface="SimSun" charset="0"/>
                <a:sym typeface="+mn-ea"/>
              </a:rPr>
              <a:t>字节，完全足够表示</a:t>
            </a:r>
            <a:r>
              <a:rPr lang="en-US" altLang="zh-CN">
                <a:ea typeface="SimSun" charset="0"/>
                <a:sym typeface="+mn-ea"/>
              </a:rPr>
              <a:t> Unicode </a:t>
            </a:r>
            <a:r>
              <a:rPr lang="zh-CN" altLang="en-US">
                <a:ea typeface="SimSun" charset="0"/>
                <a:sym typeface="+mn-ea"/>
              </a:rPr>
              <a:t>这</a:t>
            </a:r>
            <a:r>
              <a:rPr lang="en-US" altLang="zh-CN">
                <a:ea typeface="SimSun" charset="0"/>
                <a:sym typeface="+mn-ea"/>
              </a:rPr>
              <a:t> 0x000000~0x10FFFF </a:t>
            </a:r>
            <a:r>
              <a:rPr lang="zh-CN" altLang="en-US">
                <a:ea typeface="SimSun" charset="0"/>
                <a:sym typeface="+mn-ea"/>
              </a:rPr>
              <a:t>的范围，甚至还有</a:t>
            </a:r>
            <a:r>
              <a:rPr lang="en-US" altLang="zh-CN">
                <a:ea typeface="SimSun" charset="0"/>
                <a:sym typeface="+mn-ea"/>
              </a:rPr>
              <a:t> 1 </a:t>
            </a:r>
            <a:r>
              <a:rPr lang="zh-CN" altLang="en-US">
                <a:ea typeface="SimSun" charset="0"/>
                <a:sym typeface="+mn-ea"/>
              </a:rPr>
              <a:t>字节浪费。</a:t>
            </a:r>
            <a:endParaRPr lang="zh-CN" altLang="en-US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wchar_t </a:t>
            </a:r>
            <a:r>
              <a:rPr lang="zh-CN" altLang="en-US">
                <a:ea typeface="SimSun" charset="0"/>
              </a:rPr>
              <a:t>的普及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17955"/>
            <a:ext cx="10972800" cy="4525963"/>
          </a:xfrm>
        </p:spPr>
        <p:txBody>
          <a:bodyPr/>
          <a:p>
            <a:r>
              <a:rPr lang="zh-CN" altLang="en-US">
                <a:ea typeface="SimSun" charset="0"/>
                <a:sym typeface="+mn-ea"/>
              </a:rPr>
              <a:t>所以他们提议：以后用</a:t>
            </a:r>
            <a:r>
              <a:rPr lang="en-US" altLang="zh-CN">
                <a:ea typeface="SimSun" charset="0"/>
                <a:sym typeface="+mn-ea"/>
              </a:rPr>
              <a:t> const wchar_t * </a:t>
            </a:r>
            <a:r>
              <a:rPr lang="zh-CN" altLang="en-US">
                <a:ea typeface="SimSun" charset="0"/>
                <a:sym typeface="+mn-ea"/>
              </a:rPr>
              <a:t>代替</a:t>
            </a:r>
            <a:r>
              <a:rPr lang="en-US" altLang="zh-CN">
                <a:ea typeface="SimSun" charset="0"/>
                <a:sym typeface="+mn-ea"/>
              </a:rPr>
              <a:t> const char *</a:t>
            </a:r>
            <a:r>
              <a:rPr lang="zh-CN" altLang="en-US">
                <a:ea typeface="SimSun" charset="0"/>
                <a:sym typeface="+mn-ea"/>
              </a:rPr>
              <a:t>。</a:t>
            </a:r>
            <a:endParaRPr lang="zh-CN" altLang="en-US">
              <a:ea typeface="SimSun" charset="0"/>
              <a:sym typeface="+mn-ea"/>
            </a:endParaRPr>
          </a:p>
          <a:p>
            <a:r>
              <a:rPr lang="zh-CN" altLang="en-US">
                <a:ea typeface="SimSun" charset="0"/>
                <a:sym typeface="+mn-ea"/>
              </a:rPr>
              <a:t>或者继续用</a:t>
            </a:r>
            <a:r>
              <a:rPr lang="en-US" altLang="zh-CN">
                <a:ea typeface="SimSun" charset="0"/>
                <a:sym typeface="+mn-ea"/>
              </a:rPr>
              <a:t> const char * </a:t>
            </a:r>
            <a:r>
              <a:rPr lang="zh-CN" altLang="en-US">
                <a:ea typeface="SimSun" charset="0"/>
                <a:sym typeface="+mn-ea"/>
              </a:rPr>
              <a:t>也行，不过要注意四个</a:t>
            </a:r>
            <a:r>
              <a:rPr lang="en-US" altLang="zh-CN">
                <a:ea typeface="SimSun" charset="0"/>
                <a:sym typeface="+mn-ea"/>
              </a:rPr>
              <a:t> char </a:t>
            </a:r>
            <a:r>
              <a:rPr lang="zh-CN" altLang="en-US">
                <a:ea typeface="SimSun" charset="0"/>
                <a:sym typeface="+mn-ea"/>
              </a:rPr>
              <a:t>一组。并且现在</a:t>
            </a:r>
            <a:r>
              <a:rPr lang="en-US" altLang="zh-CN">
                <a:ea typeface="SimSun" charset="0"/>
                <a:sym typeface="+mn-ea"/>
              </a:rPr>
              <a:t> ‘\0’ </a:t>
            </a:r>
            <a:r>
              <a:rPr lang="zh-CN" altLang="en-US">
                <a:ea typeface="SimSun" charset="0"/>
                <a:sym typeface="+mn-ea"/>
              </a:rPr>
              <a:t>也不能用作结束符了，因为</a:t>
            </a:r>
            <a:r>
              <a:rPr lang="en-US" altLang="zh-CN">
                <a:ea typeface="SimSun" charset="0"/>
                <a:sym typeface="+mn-ea"/>
              </a:rPr>
              <a:t> wchar_t </a:t>
            </a:r>
            <a:r>
              <a:rPr lang="zh-CN" altLang="en-US">
                <a:ea typeface="SimSun" charset="0"/>
                <a:sym typeface="+mn-ea"/>
              </a:rPr>
              <a:t>的最高位始终</a:t>
            </a:r>
            <a:r>
              <a:rPr lang="en-US" altLang="zh-CN">
                <a:ea typeface="SimSun" charset="0"/>
                <a:sym typeface="+mn-ea"/>
              </a:rPr>
              <a:t> 0</a:t>
            </a:r>
            <a:r>
              <a:rPr lang="zh-CN" altLang="en-US">
                <a:ea typeface="SimSun" charset="0"/>
                <a:sym typeface="+mn-ea"/>
              </a:rPr>
              <a:t>（因为</a:t>
            </a:r>
            <a:r>
              <a:rPr lang="en-US" altLang="zh-CN">
                <a:ea typeface="SimSun" charset="0"/>
                <a:sym typeface="+mn-ea"/>
              </a:rPr>
              <a:t> Unicode </a:t>
            </a:r>
            <a:r>
              <a:rPr lang="zh-CN" altLang="en-US">
                <a:ea typeface="SimSun" charset="0"/>
                <a:sym typeface="+mn-ea"/>
              </a:rPr>
              <a:t>只有</a:t>
            </a:r>
            <a:r>
              <a:rPr lang="en-US" altLang="zh-CN">
                <a:ea typeface="SimSun" charset="0"/>
                <a:sym typeface="+mn-ea"/>
              </a:rPr>
              <a:t> 3 </a:t>
            </a:r>
            <a:r>
              <a:rPr lang="zh-CN" altLang="en-US">
                <a:ea typeface="SimSun" charset="0"/>
                <a:sym typeface="+mn-ea"/>
              </a:rPr>
              <a:t>字节，</a:t>
            </a:r>
            <a:r>
              <a:rPr lang="en-US" altLang="zh-CN">
                <a:ea typeface="SimSun" charset="0"/>
                <a:sym typeface="+mn-ea"/>
              </a:rPr>
              <a:t>wchar_t </a:t>
            </a:r>
            <a:r>
              <a:rPr lang="zh-CN" altLang="en-US">
                <a:ea typeface="SimSun" charset="0"/>
                <a:sym typeface="+mn-ea"/>
              </a:rPr>
              <a:t>的</a:t>
            </a:r>
            <a:r>
              <a:rPr lang="en-US" altLang="zh-CN">
                <a:ea typeface="SimSun" charset="0"/>
                <a:sym typeface="+mn-ea"/>
              </a:rPr>
              <a:t> 4 </a:t>
            </a:r>
            <a:r>
              <a:rPr lang="zh-CN" altLang="en-US">
                <a:ea typeface="SimSun" charset="0"/>
                <a:sym typeface="+mn-ea"/>
              </a:rPr>
              <a:t>字节有一个字节总是为</a:t>
            </a:r>
            <a:r>
              <a:rPr lang="en-US" altLang="zh-CN">
                <a:ea typeface="SimSun" charset="0"/>
                <a:sym typeface="+mn-ea"/>
              </a:rPr>
              <a:t> 0 </a:t>
            </a:r>
            <a:r>
              <a:rPr lang="zh-CN" altLang="en-US">
                <a:ea typeface="SimSun" charset="0"/>
                <a:sym typeface="+mn-ea"/>
              </a:rPr>
              <a:t>的），这会导致现有的</a:t>
            </a:r>
            <a:r>
              <a:rPr lang="en-US" altLang="zh-CN">
                <a:ea typeface="SimSun" charset="0"/>
                <a:sym typeface="+mn-ea"/>
              </a:rPr>
              <a:t> C </a:t>
            </a:r>
            <a:r>
              <a:rPr lang="zh-CN" altLang="en-US">
                <a:ea typeface="SimSun" charset="0"/>
                <a:sym typeface="+mn-ea"/>
              </a:rPr>
              <a:t>语言函数用不了，例如</a:t>
            </a:r>
            <a:r>
              <a:rPr lang="en-US" altLang="zh-CN">
                <a:ea typeface="SimSun" charset="0"/>
                <a:sym typeface="+mn-ea"/>
              </a:rPr>
              <a:t> strlen(s) </a:t>
            </a:r>
            <a:r>
              <a:rPr lang="zh-CN" altLang="en-US">
                <a:ea typeface="SimSun" charset="0"/>
                <a:sym typeface="+mn-ea"/>
              </a:rPr>
              <a:t>现在总是会返回</a:t>
            </a:r>
            <a:r>
              <a:rPr lang="en-US" altLang="zh-CN">
                <a:ea typeface="SimSun" charset="0"/>
                <a:sym typeface="+mn-ea"/>
              </a:rPr>
              <a:t> 3 </a:t>
            </a:r>
            <a:r>
              <a:rPr lang="zh-CN" altLang="en-US">
                <a:ea typeface="SimSun" charset="0"/>
                <a:sym typeface="+mn-ea"/>
              </a:rPr>
              <a:t>了。</a:t>
            </a:r>
            <a:endParaRPr lang="zh-CN" altLang="en-US">
              <a:ea typeface="SimSun" charset="0"/>
              <a:sym typeface="+mn-ea"/>
            </a:endParaRPr>
          </a:p>
          <a:p>
            <a:r>
              <a:rPr lang="zh-CN" altLang="en-US">
                <a:ea typeface="SimSun" charset="0"/>
                <a:sym typeface="+mn-ea"/>
              </a:rPr>
              <a:t>因此</a:t>
            </a:r>
            <a:r>
              <a:rPr lang="en-US" altLang="zh-CN">
                <a:ea typeface="SimSun" charset="0"/>
                <a:sym typeface="+mn-ea"/>
              </a:rPr>
              <a:t> C </a:t>
            </a:r>
            <a:r>
              <a:rPr lang="zh-CN" altLang="en-US">
                <a:ea typeface="SimSun" charset="0"/>
                <a:sym typeface="+mn-ea"/>
              </a:rPr>
              <a:t>语言为了适应这个变化，推出了专门针对</a:t>
            </a:r>
            <a:r>
              <a:rPr lang="en-US" altLang="zh-CN">
                <a:ea typeface="SimSun" charset="0"/>
                <a:sym typeface="+mn-ea"/>
              </a:rPr>
              <a:t> wchar_t </a:t>
            </a:r>
            <a:r>
              <a:rPr lang="zh-CN" altLang="en-US">
                <a:ea typeface="SimSun" charset="0"/>
                <a:sym typeface="+mn-ea"/>
              </a:rPr>
              <a:t>的</a:t>
            </a:r>
            <a:r>
              <a:rPr lang="en-US" altLang="zh-CN">
                <a:ea typeface="SimSun" charset="0"/>
                <a:sym typeface="+mn-ea"/>
              </a:rPr>
              <a:t> wcslen</a:t>
            </a:r>
            <a:r>
              <a:rPr lang="zh-CN" altLang="en-US">
                <a:ea typeface="SimSun" charset="0"/>
                <a:sym typeface="+mn-ea"/>
              </a:rPr>
              <a:t>、</a:t>
            </a:r>
            <a:r>
              <a:rPr lang="en-US" altLang="zh-CN">
                <a:ea typeface="SimSun" charset="0"/>
                <a:sym typeface="+mn-ea"/>
              </a:rPr>
              <a:t>wcscpy</a:t>
            </a:r>
            <a:r>
              <a:rPr lang="zh-CN" altLang="en-US">
                <a:ea typeface="SimSun" charset="0"/>
                <a:sym typeface="+mn-ea"/>
              </a:rPr>
              <a:t>、</a:t>
            </a:r>
            <a:r>
              <a:rPr lang="en-US" altLang="zh-CN">
                <a:ea typeface="SimSun" charset="0"/>
                <a:sym typeface="+mn-ea"/>
              </a:rPr>
              <a:t>wmemset </a:t>
            </a:r>
            <a:r>
              <a:rPr lang="zh-CN" altLang="en-US">
                <a:ea typeface="SimSun" charset="0"/>
                <a:sym typeface="+mn-ea"/>
              </a:rPr>
              <a:t>等函数。</a:t>
            </a:r>
            <a:endParaRPr lang="zh-CN" altLang="en-US">
              <a:ea typeface="SimSun" charset="0"/>
              <a:sym typeface="+mn-ea"/>
            </a:endParaRPr>
          </a:p>
          <a:p>
            <a:r>
              <a:rPr lang="en-US" altLang="zh-CN">
                <a:ea typeface="SimSun" charset="0"/>
                <a:sym typeface="+mn-ea"/>
              </a:rPr>
              <a:t>Windows </a:t>
            </a:r>
            <a:r>
              <a:rPr lang="zh-CN" altLang="en-US">
                <a:ea typeface="SimSun" charset="0"/>
                <a:sym typeface="+mn-ea"/>
              </a:rPr>
              <a:t>也赶紧推出</a:t>
            </a:r>
            <a:r>
              <a:rPr lang="en-US" altLang="zh-CN">
                <a:ea typeface="SimSun" charset="0"/>
                <a:sym typeface="+mn-ea"/>
              </a:rPr>
              <a:t> LoadLibraryA </a:t>
            </a:r>
            <a:r>
              <a:rPr lang="zh-CN" altLang="en-US">
                <a:ea typeface="SimSun" charset="0"/>
                <a:sym typeface="+mn-ea"/>
              </a:rPr>
              <a:t>和</a:t>
            </a:r>
            <a:r>
              <a:rPr lang="en-US" altLang="zh-CN">
                <a:ea typeface="SimSun" charset="0"/>
                <a:sym typeface="+mn-ea"/>
              </a:rPr>
              <a:t> LoadLibraryW </a:t>
            </a:r>
            <a:r>
              <a:rPr lang="zh-CN" altLang="en-US">
                <a:ea typeface="SimSun" charset="0"/>
                <a:sym typeface="+mn-ea"/>
              </a:rPr>
              <a:t>两个版本，分别伺候喜欢</a:t>
            </a:r>
            <a:r>
              <a:rPr lang="en-US" altLang="zh-CN">
                <a:ea typeface="SimSun" charset="0"/>
                <a:sym typeface="+mn-ea"/>
              </a:rPr>
              <a:t> char </a:t>
            </a:r>
            <a:r>
              <a:rPr lang="zh-CN" altLang="en-US">
                <a:ea typeface="SimSun" charset="0"/>
                <a:sym typeface="+mn-ea"/>
              </a:rPr>
              <a:t>和喜欢</a:t>
            </a:r>
            <a:r>
              <a:rPr lang="en-US" altLang="zh-CN">
                <a:ea typeface="SimSun" charset="0"/>
                <a:sym typeface="+mn-ea"/>
              </a:rPr>
              <a:t> wchar_t </a:t>
            </a:r>
            <a:r>
              <a:rPr lang="zh-CN" altLang="en-US">
                <a:ea typeface="SimSun" charset="0"/>
                <a:sym typeface="+mn-ea"/>
              </a:rPr>
              <a:t>的不同用户群体。</a:t>
            </a:r>
            <a:endParaRPr lang="zh-CN" altLang="en-US">
              <a:ea typeface="SimSun" charset="0"/>
              <a:sym typeface="+mn-ea"/>
            </a:endParaRPr>
          </a:p>
          <a:p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UTF-32 </a:t>
            </a:r>
            <a:r>
              <a:rPr lang="zh-CN" altLang="en-US">
                <a:ea typeface="SimSun" charset="0"/>
              </a:rPr>
              <a:t>的弊端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sz="2800">
                <a:ea typeface="SimSun" charset="0"/>
              </a:rPr>
              <a:t>但是美国人和中国人又不高兴了。来听听他们说了啥：</a:t>
            </a:r>
            <a:endParaRPr lang="zh-CN" sz="2800">
              <a:ea typeface="SimSun" charset="0"/>
            </a:endParaRPr>
          </a:p>
          <a:p>
            <a:r>
              <a:rPr lang="zh-CN" sz="2800">
                <a:ea typeface="SimSun" charset="0"/>
                <a:sym typeface="+mn-ea"/>
              </a:rPr>
              <a:t>美国人：我趣！我本来英文字母只需要</a:t>
            </a:r>
            <a:r>
              <a:rPr lang="en-US" altLang="zh-CN" sz="2800">
                <a:ea typeface="SimSun" charset="0"/>
                <a:sym typeface="+mn-ea"/>
              </a:rPr>
              <a:t> 1 </a:t>
            </a:r>
            <a:r>
              <a:rPr lang="zh-CN" altLang="en-US" sz="2800">
                <a:ea typeface="SimSun" charset="0"/>
                <a:sym typeface="+mn-ea"/>
              </a:rPr>
              <a:t>字节就能表示了，凭什么为了你</a:t>
            </a:r>
            <a:r>
              <a:rPr lang="en-US" altLang="zh-CN" sz="2800">
                <a:ea typeface="SimSun" charset="0"/>
                <a:sym typeface="+mn-ea"/>
              </a:rPr>
              <a:t> Unicode </a:t>
            </a:r>
            <a:r>
              <a:rPr lang="zh-CN" altLang="en-US" sz="2800">
                <a:ea typeface="SimSun" charset="0"/>
                <a:sym typeface="+mn-ea"/>
              </a:rPr>
              <a:t>就要一下子变成</a:t>
            </a:r>
            <a:r>
              <a:rPr lang="en-US" altLang="zh-CN" sz="2800">
                <a:ea typeface="SimSun" charset="0"/>
                <a:sym typeface="+mn-ea"/>
              </a:rPr>
              <a:t> 4 </a:t>
            </a:r>
            <a:r>
              <a:rPr lang="zh-CN" altLang="en-US" sz="2800">
                <a:ea typeface="SimSun" charset="0"/>
                <a:sym typeface="+mn-ea"/>
              </a:rPr>
              <a:t>字节才能表示啊！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中国人：</a:t>
            </a:r>
            <a:r>
              <a:rPr lang="zh-CN" sz="2800">
                <a:ea typeface="SimSun" charset="0"/>
                <a:sym typeface="+mn-ea"/>
              </a:rPr>
              <a:t>我趣！我本来中文汉字只需要</a:t>
            </a:r>
            <a:r>
              <a:rPr lang="en-US" altLang="zh-CN" sz="2800">
                <a:ea typeface="SimSun" charset="0"/>
                <a:sym typeface="+mn-ea"/>
              </a:rPr>
              <a:t> 2 </a:t>
            </a:r>
            <a:r>
              <a:rPr lang="zh-CN" altLang="en-US" sz="2800">
                <a:ea typeface="SimSun" charset="0"/>
                <a:sym typeface="+mn-ea"/>
              </a:rPr>
              <a:t>字节就能表示了（</a:t>
            </a:r>
            <a:r>
              <a:rPr lang="zh-CN" altLang="en-US" sz="2800">
                <a:ea typeface="SimSun" charset="0"/>
                <a:sym typeface="+mn-ea"/>
              </a:rPr>
              <a:t>27484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zh-CN" altLang="en-US" sz="2800">
                <a:ea typeface="SimSun" charset="0"/>
                <a:sym typeface="+mn-ea"/>
              </a:rPr>
              <a:t>个汉字，在</a:t>
            </a:r>
            <a:r>
              <a:rPr lang="en-US" altLang="zh-CN" sz="2800">
                <a:ea typeface="SimSun" charset="0"/>
                <a:sym typeface="+mn-ea"/>
              </a:rPr>
              <a:t> 65536 </a:t>
            </a:r>
            <a:r>
              <a:rPr lang="zh-CN" altLang="en-US" sz="2800">
                <a:ea typeface="SimSun" charset="0"/>
                <a:sym typeface="+mn-ea"/>
              </a:rPr>
              <a:t>的范围内</a:t>
            </a:r>
            <a:r>
              <a:rPr lang="zh-CN" altLang="en-US" sz="2800">
                <a:ea typeface="SimSun" charset="0"/>
                <a:sym typeface="+mn-ea"/>
              </a:rPr>
              <a:t>），凭什么为了你</a:t>
            </a:r>
            <a:r>
              <a:rPr lang="en-US" altLang="zh-CN" sz="2800">
                <a:ea typeface="SimSun" charset="0"/>
                <a:sym typeface="+mn-ea"/>
              </a:rPr>
              <a:t> Unicode </a:t>
            </a:r>
            <a:r>
              <a:rPr lang="zh-CN" altLang="en-US" sz="2800">
                <a:ea typeface="SimSun" charset="0"/>
                <a:sym typeface="+mn-ea"/>
              </a:rPr>
              <a:t>就要一下子变成</a:t>
            </a:r>
            <a:r>
              <a:rPr lang="en-US" altLang="zh-CN" sz="2800">
                <a:ea typeface="SimSun" charset="0"/>
                <a:sym typeface="+mn-ea"/>
              </a:rPr>
              <a:t> 4 </a:t>
            </a:r>
            <a:r>
              <a:rPr lang="zh-CN" altLang="en-US" sz="2800">
                <a:ea typeface="SimSun" charset="0"/>
                <a:sym typeface="+mn-ea"/>
              </a:rPr>
              <a:t>字节才能表示啊！就为了兼容那些几乎不用的埃及文字？</a:t>
            </a:r>
            <a:endParaRPr lang="en-US" altLang="zh-CN" sz="28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帮手函数大全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1744980"/>
            <a:ext cx="10972800" cy="423545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907790" y="6489700"/>
            <a:ext cx="43764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http://c.biancheng.net/ref/ctype_h/</a:t>
            </a:r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UTF-16 </a:t>
            </a:r>
            <a:r>
              <a:rPr lang="zh-CN" altLang="en-US">
                <a:ea typeface="SimSun" charset="0"/>
              </a:rPr>
              <a:t>的流行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220" y="1311275"/>
            <a:ext cx="11092180" cy="4526280"/>
          </a:xfrm>
        </p:spPr>
        <p:txBody>
          <a:bodyPr/>
          <a:p>
            <a:r>
              <a:rPr lang="zh-CN" altLang="en-US" sz="2800">
                <a:ea typeface="SimSun" charset="0"/>
                <a:sym typeface="+mn-ea"/>
              </a:rPr>
              <a:t>所以</a:t>
            </a:r>
            <a:r>
              <a:rPr lang="en-US" altLang="zh-CN" sz="2800">
                <a:ea typeface="SimSun" charset="0"/>
                <a:sym typeface="+mn-ea"/>
              </a:rPr>
              <a:t> Windows </a:t>
            </a:r>
            <a:r>
              <a:rPr lang="zh-CN" altLang="en-US" sz="2800">
                <a:ea typeface="SimSun" charset="0"/>
                <a:sym typeface="+mn-ea"/>
              </a:rPr>
              <a:t>采用了</a:t>
            </a:r>
            <a:r>
              <a:rPr lang="en-US" altLang="zh-CN" sz="2800">
                <a:ea typeface="SimSun" charset="0"/>
                <a:sym typeface="+mn-ea"/>
              </a:rPr>
              <a:t> UTF-16 </a:t>
            </a:r>
            <a:r>
              <a:rPr lang="zh-CN" altLang="en-US" sz="2800">
                <a:ea typeface="SimSun" charset="0"/>
                <a:sym typeface="+mn-ea"/>
              </a:rPr>
              <a:t>编码格式，他的</a:t>
            </a:r>
            <a:r>
              <a:rPr lang="en-US" altLang="zh-CN" sz="2800">
                <a:ea typeface="SimSun" charset="0"/>
                <a:sym typeface="+mn-ea"/>
              </a:rPr>
              <a:t> wchar_t </a:t>
            </a:r>
            <a:r>
              <a:rPr lang="zh-CN" altLang="en-US" sz="2800">
                <a:ea typeface="SimSun" charset="0"/>
                <a:sym typeface="+mn-ea"/>
              </a:rPr>
              <a:t>是</a:t>
            </a:r>
            <a:r>
              <a:rPr lang="en-US" altLang="zh-CN" sz="2800">
                <a:ea typeface="SimSun" charset="0"/>
                <a:sym typeface="+mn-ea"/>
              </a:rPr>
              <a:t> 2 </a:t>
            </a:r>
            <a:r>
              <a:rPr lang="zh-CN" altLang="en-US" sz="2800">
                <a:ea typeface="SimSun" charset="0"/>
                <a:sym typeface="+mn-ea"/>
              </a:rPr>
              <a:t>字节的（实际上就是</a:t>
            </a:r>
            <a:r>
              <a:rPr lang="en-US" altLang="zh-CN" sz="2800">
                <a:ea typeface="SimSun" charset="0"/>
                <a:sym typeface="+mn-ea"/>
              </a:rPr>
              <a:t> unsigned short </a:t>
            </a:r>
            <a:r>
              <a:rPr lang="zh-CN" altLang="en-US" sz="2800">
                <a:ea typeface="SimSun" charset="0"/>
                <a:sym typeface="+mn-ea"/>
              </a:rPr>
              <a:t>的类型别名），广为推行。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等等，不是说</a:t>
            </a:r>
            <a:r>
              <a:rPr lang="en-US" altLang="zh-CN" sz="2800">
                <a:ea typeface="SimSun" charset="0"/>
                <a:sym typeface="+mn-ea"/>
              </a:rPr>
              <a:t> Unicode </a:t>
            </a:r>
            <a:r>
              <a:rPr lang="zh-CN" altLang="en-US" sz="2800">
                <a:ea typeface="SimSun" charset="0"/>
                <a:sym typeface="+mn-ea"/>
              </a:rPr>
              <a:t>的范围是</a:t>
            </a:r>
            <a:r>
              <a:rPr lang="en-US" altLang="zh-CN" sz="2800">
                <a:ea typeface="SimSun" charset="0"/>
                <a:sym typeface="+mn-ea"/>
              </a:rPr>
              <a:t> 0x000000~0x10FFFF </a:t>
            </a:r>
            <a:r>
              <a:rPr lang="zh-CN" altLang="en-US" sz="2800">
                <a:ea typeface="SimSun" charset="0"/>
                <a:sym typeface="+mn-ea"/>
              </a:rPr>
              <a:t>吗？用</a:t>
            </a:r>
            <a:r>
              <a:rPr lang="en-US" altLang="zh-CN" sz="2800">
                <a:ea typeface="SimSun" charset="0"/>
                <a:sym typeface="+mn-ea"/>
              </a:rPr>
              <a:t> 2 </a:t>
            </a:r>
            <a:r>
              <a:rPr lang="zh-CN" altLang="en-US" sz="2800">
                <a:ea typeface="SimSun" charset="0"/>
                <a:sym typeface="+mn-ea"/>
              </a:rPr>
              <a:t>字节只能表示</a:t>
            </a:r>
            <a:r>
              <a:rPr lang="en-US" altLang="zh-CN" sz="2800">
                <a:ea typeface="SimSun" charset="0"/>
                <a:sym typeface="+mn-ea"/>
              </a:rPr>
              <a:t> 0x0000~0xFFFF </a:t>
            </a:r>
            <a:r>
              <a:rPr lang="zh-CN" altLang="en-US" sz="2800">
                <a:ea typeface="SimSun" charset="0"/>
                <a:sym typeface="+mn-ea"/>
              </a:rPr>
              <a:t>的部分（中文汉字在这部分之内）。但是</a:t>
            </a:r>
            <a:r>
              <a:rPr lang="en-US" altLang="zh-CN" sz="2800">
                <a:ea typeface="SimSun" charset="0"/>
                <a:sym typeface="+mn-ea"/>
              </a:rPr>
              <a:t> 0x00FFFF~0x10FFFF </a:t>
            </a:r>
            <a:r>
              <a:rPr lang="zh-CN" altLang="en-US" sz="2800">
                <a:ea typeface="SimSun" charset="0"/>
                <a:sym typeface="+mn-ea"/>
              </a:rPr>
              <a:t>的部分（古埃及文字等）该怎么表示？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这部分字符，会被拆成两个</a:t>
            </a:r>
            <a:r>
              <a:rPr lang="en-US" altLang="zh-CN" sz="2800">
                <a:ea typeface="SimSun" charset="0"/>
                <a:sym typeface="+mn-ea"/>
              </a:rPr>
              <a:t> wchar_t</a:t>
            </a:r>
            <a:r>
              <a:rPr lang="zh-CN" altLang="en-US" sz="2800">
                <a:ea typeface="SimSun" charset="0"/>
                <a:sym typeface="+mn-ea"/>
              </a:rPr>
              <a:t>！拆法很复杂，我就不解释了。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sz="2800">
                <a:ea typeface="SimSun" charset="0"/>
                <a:sym typeface="+mn-ea"/>
              </a:rPr>
              <a:t>美国人虽然有点不高兴，但毕竟</a:t>
            </a:r>
            <a:r>
              <a:rPr lang="en-US" altLang="zh-CN" sz="2800">
                <a:ea typeface="SimSun" charset="0"/>
                <a:sym typeface="+mn-ea"/>
              </a:rPr>
              <a:t> 2 </a:t>
            </a:r>
            <a:r>
              <a:rPr lang="zh-CN" altLang="en-US" sz="2800">
                <a:ea typeface="SimSun" charset="0"/>
                <a:sym typeface="+mn-ea"/>
              </a:rPr>
              <a:t>字节总比</a:t>
            </a:r>
            <a:r>
              <a:rPr lang="en-US" altLang="zh-CN" sz="2800">
                <a:ea typeface="SimSun" charset="0"/>
                <a:sym typeface="+mn-ea"/>
              </a:rPr>
              <a:t> 4 </a:t>
            </a:r>
            <a:r>
              <a:rPr lang="zh-CN" altLang="en-US" sz="2800">
                <a:ea typeface="SimSun" charset="0"/>
                <a:sym typeface="+mn-ea"/>
              </a:rPr>
              <a:t>字节好，而且也有助于他的产品“</a:t>
            </a:r>
            <a:r>
              <a:rPr lang="en-US" altLang="zh-CN" sz="2800">
                <a:ea typeface="SimSun" charset="0"/>
                <a:sym typeface="+mn-ea"/>
              </a:rPr>
              <a:t>Windows</a:t>
            </a:r>
            <a:r>
              <a:rPr lang="zh-CN" altLang="en-US" sz="2800">
                <a:ea typeface="SimSun" charset="0"/>
                <a:sym typeface="+mn-ea"/>
              </a:rPr>
              <a:t>”畅销世界各地呀，所以最终</a:t>
            </a:r>
            <a:r>
              <a:rPr lang="en-US" altLang="zh-CN" sz="2800">
                <a:ea typeface="SimSun" charset="0"/>
                <a:sym typeface="+mn-ea"/>
              </a:rPr>
              <a:t> Windows </a:t>
            </a:r>
            <a:r>
              <a:rPr lang="zh-CN" altLang="en-US" sz="2800">
                <a:ea typeface="SimSun" charset="0"/>
                <a:sym typeface="+mn-ea"/>
              </a:rPr>
              <a:t>系统内部就一致采用了</a:t>
            </a:r>
            <a:r>
              <a:rPr lang="en-US" altLang="zh-CN" sz="2800">
                <a:ea typeface="SimSun" charset="0"/>
                <a:sym typeface="+mn-ea"/>
              </a:rPr>
              <a:t> UTF-16 </a:t>
            </a:r>
            <a:r>
              <a:rPr lang="zh-CN" altLang="en-US" sz="2800">
                <a:ea typeface="SimSun" charset="0"/>
                <a:sym typeface="+mn-ea"/>
              </a:rPr>
              <a:t>格式一直沿用至今。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当然，</a:t>
            </a:r>
            <a:r>
              <a:rPr lang="en-US" altLang="zh-CN" sz="2800">
                <a:ea typeface="SimSun" charset="0"/>
                <a:sym typeface="+mn-ea"/>
              </a:rPr>
              <a:t>Windows </a:t>
            </a:r>
            <a:r>
              <a:rPr lang="zh-CN" altLang="en-US" sz="2800">
                <a:ea typeface="SimSun" charset="0"/>
                <a:sym typeface="+mn-ea"/>
              </a:rPr>
              <a:t>为了更好地伺候中国客户，还专门把中文</a:t>
            </a:r>
            <a:r>
              <a:rPr lang="en-US" altLang="zh-CN" sz="2800">
                <a:ea typeface="SimSun" charset="0"/>
                <a:sym typeface="+mn-ea"/>
              </a:rPr>
              <a:t> Windows </a:t>
            </a:r>
            <a:r>
              <a:rPr lang="zh-CN" altLang="en-US" sz="2800">
                <a:ea typeface="SimSun" charset="0"/>
                <a:sym typeface="+mn-ea"/>
              </a:rPr>
              <a:t>系统的默认编码格式改成了</a:t>
            </a:r>
            <a:r>
              <a:rPr lang="en-US" altLang="zh-CN" sz="2800">
                <a:ea typeface="SimSun" charset="0"/>
                <a:sym typeface="+mn-ea"/>
              </a:rPr>
              <a:t> GBK</a:t>
            </a:r>
            <a:r>
              <a:rPr lang="zh-CN" altLang="en-US" sz="2800">
                <a:ea typeface="SimSun" charset="0"/>
                <a:sym typeface="+mn-ea"/>
              </a:rPr>
              <a:t>，大大妨碍了程序员编程和国际交流的便利性，可以说是“比尔盖茨，我卸卸你哦”了。</a:t>
            </a:r>
            <a:endParaRPr lang="zh-CN" altLang="en-US" sz="28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富连网标准编码格式：</a:t>
            </a:r>
            <a:r>
              <a:rPr lang="en-US"/>
              <a:t>UTF-8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73200"/>
            <a:ext cx="10972800" cy="4525963"/>
          </a:xfrm>
        </p:spPr>
        <p:txBody>
          <a:bodyPr/>
          <a:p>
            <a:r>
              <a:rPr lang="zh-CN" altLang="en-US" sz="2800">
                <a:ea typeface="SimSun" charset="0"/>
              </a:rPr>
              <a:t>美国人最后还是有点不爽，而且</a:t>
            </a:r>
            <a:r>
              <a:rPr lang="en-US" altLang="zh-CN" sz="2800">
                <a:ea typeface="SimSun" charset="0"/>
              </a:rPr>
              <a:t> UTF-16 </a:t>
            </a:r>
            <a:r>
              <a:rPr lang="zh-CN" altLang="en-US" sz="2800">
                <a:ea typeface="SimSun" charset="0"/>
              </a:rPr>
              <a:t>没法兼容</a:t>
            </a:r>
            <a:r>
              <a:rPr lang="en-US" altLang="zh-CN" sz="2800">
                <a:ea typeface="SimSun" charset="0"/>
              </a:rPr>
              <a:t> ASCII</a:t>
            </a:r>
            <a:r>
              <a:rPr lang="zh-CN" altLang="en-US" sz="2800">
                <a:ea typeface="SimSun" charset="0"/>
              </a:rPr>
              <a:t>，在网络上传输还需要考虑字节序等等各种问题。所以又推出了完全兼容</a:t>
            </a:r>
            <a:r>
              <a:rPr lang="en-US" altLang="zh-CN" sz="2800">
                <a:ea typeface="SimSun" charset="0"/>
              </a:rPr>
              <a:t> ASCII </a:t>
            </a:r>
            <a:r>
              <a:rPr lang="zh-CN" altLang="en-US" sz="2800">
                <a:ea typeface="SimSun" charset="0"/>
              </a:rPr>
              <a:t>的</a:t>
            </a:r>
            <a:r>
              <a:rPr lang="en-US" altLang="zh-CN" sz="2800">
                <a:ea typeface="SimSun" charset="0"/>
              </a:rPr>
              <a:t> UTF-8 </a:t>
            </a:r>
            <a:r>
              <a:rPr lang="zh-CN" altLang="en-US" sz="2800">
                <a:ea typeface="SimSun" charset="0"/>
              </a:rPr>
              <a:t>格式。</a:t>
            </a:r>
            <a:endParaRPr lang="zh-CN" altLang="en-US" sz="2800">
              <a:ea typeface="SimSun" charset="0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UTF-32 </a:t>
            </a:r>
            <a:r>
              <a:rPr lang="zh-CN" altLang="en-US" sz="2800">
                <a:ea typeface="SimSun" charset="0"/>
                <a:sym typeface="+mn-ea"/>
              </a:rPr>
              <a:t>是</a:t>
            </a:r>
            <a:r>
              <a:rPr lang="zh-CN" sz="2800">
                <a:ea typeface="SimSun" charset="0"/>
                <a:sym typeface="+mn-ea"/>
              </a:rPr>
              <a:t>固定为</a:t>
            </a:r>
            <a:r>
              <a:rPr lang="en-US" altLang="zh-CN" sz="2800">
                <a:ea typeface="SimSun" charset="0"/>
                <a:sym typeface="+mn-ea"/>
              </a:rPr>
              <a:t> 4 </a:t>
            </a:r>
            <a:r>
              <a:rPr lang="zh-CN" altLang="en-US" sz="2800">
                <a:ea typeface="SimSun" charset="0"/>
                <a:sym typeface="+mn-ea"/>
              </a:rPr>
              <a:t>字节的编码（实际</a:t>
            </a:r>
            <a:r>
              <a:rPr lang="en-US" altLang="zh-CN" sz="2800">
                <a:ea typeface="SimSun" charset="0"/>
                <a:sym typeface="+mn-ea"/>
              </a:rPr>
              <a:t> Unicode </a:t>
            </a:r>
            <a:r>
              <a:rPr lang="zh-CN" altLang="en-US" sz="2800">
                <a:ea typeface="SimSun" charset="0"/>
                <a:sym typeface="+mn-ea"/>
              </a:rPr>
              <a:t>只有</a:t>
            </a:r>
            <a:r>
              <a:rPr lang="en-US" altLang="zh-CN" sz="2800">
                <a:ea typeface="SimSun" charset="0"/>
                <a:sym typeface="+mn-ea"/>
              </a:rPr>
              <a:t> 3 </a:t>
            </a:r>
            <a:r>
              <a:rPr lang="zh-CN" altLang="en-US" sz="2800">
                <a:ea typeface="SimSun" charset="0"/>
                <a:sym typeface="+mn-ea"/>
              </a:rPr>
              <a:t>字节）。</a:t>
            </a:r>
            <a:endParaRPr lang="zh-CN" altLang="en-US" sz="2800">
              <a:ea typeface="SimSun" charset="0"/>
            </a:endParaRPr>
          </a:p>
          <a:p>
            <a:r>
              <a:rPr lang="en-US" altLang="zh-CN" sz="2800">
                <a:ea typeface="SimSun" charset="0"/>
              </a:rPr>
              <a:t>UTF-16 </a:t>
            </a:r>
            <a:r>
              <a:rPr lang="zh-CN" altLang="en-US" sz="2800">
                <a:ea typeface="SimSun" charset="0"/>
              </a:rPr>
              <a:t>是在</a:t>
            </a:r>
            <a:r>
              <a:rPr lang="en-US" altLang="zh-CN" sz="2800">
                <a:ea typeface="SimSun" charset="0"/>
              </a:rPr>
              <a:t> 2 </a:t>
            </a:r>
            <a:r>
              <a:rPr lang="zh-CN" altLang="en-US" sz="2800">
                <a:ea typeface="SimSun" charset="0"/>
              </a:rPr>
              <a:t>和</a:t>
            </a:r>
            <a:r>
              <a:rPr lang="en-US" altLang="zh-CN" sz="2800">
                <a:ea typeface="SimSun" charset="0"/>
              </a:rPr>
              <a:t> 4 </a:t>
            </a:r>
            <a:r>
              <a:rPr lang="zh-CN" altLang="en-US" sz="2800">
                <a:ea typeface="SimSun" charset="0"/>
              </a:rPr>
              <a:t>字节之间变长的编码。</a:t>
            </a:r>
            <a:endParaRPr lang="zh-CN" altLang="en-US" sz="2800">
              <a:ea typeface="SimSun" charset="0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UTF-8 </a:t>
            </a:r>
            <a:r>
              <a:rPr lang="zh-CN" altLang="en-US" sz="2800">
                <a:ea typeface="SimSun" charset="0"/>
                <a:sym typeface="+mn-ea"/>
              </a:rPr>
              <a:t>则是在</a:t>
            </a:r>
            <a:r>
              <a:rPr lang="en-US" altLang="zh-CN" sz="2800">
                <a:ea typeface="SimSun" charset="0"/>
                <a:sym typeface="+mn-ea"/>
              </a:rPr>
              <a:t> 1</a:t>
            </a:r>
            <a:r>
              <a:rPr lang="zh-CN" sz="2800">
                <a:ea typeface="SimSun" charset="0"/>
                <a:sym typeface="+mn-ea"/>
              </a:rPr>
              <a:t>、</a:t>
            </a:r>
            <a:r>
              <a:rPr lang="en-US" altLang="zh-CN" sz="2800">
                <a:ea typeface="SimSun" charset="0"/>
                <a:sym typeface="+mn-ea"/>
              </a:rPr>
              <a:t>2</a:t>
            </a:r>
            <a:r>
              <a:rPr lang="zh-CN" altLang="en-US" sz="2800">
                <a:ea typeface="SimSun" charset="0"/>
                <a:sym typeface="+mn-ea"/>
              </a:rPr>
              <a:t>、</a:t>
            </a:r>
            <a:r>
              <a:rPr lang="en-US" altLang="zh-CN" sz="2800">
                <a:ea typeface="SimSun" charset="0"/>
                <a:sym typeface="+mn-ea"/>
              </a:rPr>
              <a:t>3</a:t>
            </a:r>
            <a:r>
              <a:rPr lang="zh-CN" altLang="en-US" sz="2800">
                <a:ea typeface="SimSun" charset="0"/>
                <a:sym typeface="+mn-ea"/>
              </a:rPr>
              <a:t>、</a:t>
            </a:r>
            <a:r>
              <a:rPr lang="en-US" altLang="zh-CN" sz="2800">
                <a:ea typeface="SimSun" charset="0"/>
                <a:sym typeface="+mn-ea"/>
              </a:rPr>
              <a:t>4 </a:t>
            </a:r>
            <a:r>
              <a:rPr lang="zh-CN" altLang="en-US" sz="2800">
                <a:ea typeface="SimSun" charset="0"/>
                <a:sym typeface="+mn-ea"/>
              </a:rPr>
              <a:t>字节之间变长的编码。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其中</a:t>
            </a:r>
            <a:r>
              <a:rPr lang="en-US" altLang="zh-CN" sz="2800">
                <a:ea typeface="SimSun" charset="0"/>
                <a:sym typeface="+mn-ea"/>
              </a:rPr>
              <a:t> 1 </a:t>
            </a:r>
            <a:r>
              <a:rPr lang="zh-CN" altLang="en-US" sz="2800">
                <a:ea typeface="SimSun" charset="0"/>
                <a:sym typeface="+mn-ea"/>
              </a:rPr>
              <a:t>字节就是</a:t>
            </a:r>
            <a:r>
              <a:rPr lang="en-US" altLang="zh-CN" sz="2800">
                <a:ea typeface="SimSun" charset="0"/>
                <a:sym typeface="+mn-ea"/>
              </a:rPr>
              <a:t> ASCII </a:t>
            </a:r>
            <a:r>
              <a:rPr lang="zh-CN" altLang="en-US" sz="2800">
                <a:ea typeface="SimSun" charset="0"/>
                <a:sym typeface="+mn-ea"/>
              </a:rPr>
              <a:t>部分</a:t>
            </a:r>
            <a:r>
              <a:rPr lang="en-US" altLang="zh-CN" sz="2800">
                <a:ea typeface="SimSun" charset="0"/>
                <a:sym typeface="+mn-ea"/>
              </a:rPr>
              <a:t> 0x00~0x7F</a:t>
            </a:r>
            <a:r>
              <a:rPr lang="zh-CN" altLang="en-US" sz="2800">
                <a:ea typeface="SimSun" charset="0"/>
                <a:sym typeface="+mn-ea"/>
              </a:rPr>
              <a:t>，剩余的部分根据他们在</a:t>
            </a:r>
            <a:r>
              <a:rPr lang="en-US" altLang="zh-CN" sz="2800">
                <a:ea typeface="SimSun" charset="0"/>
                <a:sym typeface="+mn-ea"/>
              </a:rPr>
              <a:t> Unicode </a:t>
            </a:r>
            <a:r>
              <a:rPr lang="zh-CN" altLang="en-US" sz="2800">
                <a:ea typeface="SimSun" charset="0"/>
                <a:sym typeface="+mn-ea"/>
              </a:rPr>
              <a:t>中的顺序，依次变长。</a:t>
            </a:r>
            <a:r>
              <a:rPr lang="zh-CN" altLang="en-US" sz="2800">
                <a:ea typeface="SimSun" charset="0"/>
              </a:rPr>
              <a:t>作为变长编码的代价，</a:t>
            </a:r>
            <a:r>
              <a:rPr lang="en-US" altLang="zh-CN" sz="2800">
                <a:ea typeface="SimSun" charset="0"/>
              </a:rPr>
              <a:t>UTF-8 </a:t>
            </a:r>
            <a:r>
              <a:rPr lang="zh-CN" altLang="en-US" sz="2800">
                <a:ea typeface="SimSun" charset="0"/>
              </a:rPr>
              <a:t>需要在二进制中浪费很多额外的空间来表示，导致中文汉字需要</a:t>
            </a:r>
            <a:r>
              <a:rPr lang="en-US" altLang="zh-CN" sz="2800">
                <a:ea typeface="SimSun" charset="0"/>
              </a:rPr>
              <a:t> 3 </a:t>
            </a:r>
            <a:r>
              <a:rPr lang="zh-CN" altLang="en-US" sz="2800">
                <a:ea typeface="SimSun" charset="0"/>
              </a:rPr>
              <a:t>字节才能存储。好处是这能完全兼容以前</a:t>
            </a:r>
            <a:r>
              <a:rPr lang="en-US" altLang="zh-CN" sz="2800">
                <a:ea typeface="SimSun" charset="0"/>
              </a:rPr>
              <a:t> const char * </a:t>
            </a:r>
            <a:r>
              <a:rPr lang="zh-CN" altLang="en-US" sz="2800">
                <a:ea typeface="SimSun" charset="0"/>
              </a:rPr>
              <a:t>的那套代码，包括</a:t>
            </a:r>
            <a:r>
              <a:rPr lang="en-US" altLang="zh-CN" sz="2800">
                <a:ea typeface="SimSun" charset="0"/>
              </a:rPr>
              <a:t> ‘\0’ </a:t>
            </a:r>
            <a:r>
              <a:rPr lang="zh-CN" altLang="en-US" sz="2800">
                <a:ea typeface="SimSun" charset="0"/>
              </a:rPr>
              <a:t>结尾字符串都可以继续正常使用，不用全换到</a:t>
            </a:r>
            <a:r>
              <a:rPr lang="en-US" altLang="zh-CN" sz="2800">
                <a:ea typeface="SimSun" charset="0"/>
              </a:rPr>
              <a:t> wchar_t </a:t>
            </a:r>
            <a:r>
              <a:rPr lang="zh-CN" altLang="en-US" sz="2800">
                <a:ea typeface="SimSun" charset="0"/>
              </a:rPr>
              <a:t>里来。</a:t>
            </a:r>
            <a:endParaRPr lang="zh-CN" altLang="en-US" sz="2800">
              <a:ea typeface="SimSun" charset="0"/>
            </a:endParaRP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小彭老师懒得讲了，直接粘贴图片好了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866255" y="1628775"/>
            <a:ext cx="4130040" cy="45262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720" y="1241425"/>
            <a:ext cx="5885815" cy="508762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750310" y="6489700"/>
            <a:ext cx="46913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https://zhuanlan.zhihu.com/p/427488961</a:t>
            </a:r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读写双方编码格式不同：会导致乱码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>
                <a:ea typeface="SimSun" charset="0"/>
                <a:sym typeface="+mn-ea"/>
              </a:rPr>
              <a:t>然而不同的编码格式之间并不兼容。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例如</a:t>
            </a:r>
            <a:r>
              <a:rPr lang="en-US" altLang="zh-CN" sz="2000">
                <a:ea typeface="SimSun" charset="0"/>
                <a:sym typeface="+mn-ea"/>
              </a:rPr>
              <a:t> GBK </a:t>
            </a:r>
            <a:r>
              <a:rPr lang="zh-CN" altLang="en-US" sz="2000">
                <a:ea typeface="SimSun" charset="0"/>
                <a:sym typeface="+mn-ea"/>
              </a:rPr>
              <a:t>规定“我”这个字对应的整数是</a:t>
            </a:r>
            <a:r>
              <a:rPr lang="en-US" altLang="zh-CN" sz="2000">
                <a:ea typeface="SimSun" charset="0"/>
                <a:sym typeface="+mn-ea"/>
              </a:rPr>
              <a:t> 0xCED2</a:t>
            </a:r>
            <a:r>
              <a:rPr lang="zh-CN" altLang="en-US" sz="2000">
                <a:ea typeface="SimSun" charset="0"/>
                <a:sym typeface="+mn-ea"/>
              </a:rPr>
              <a:t>，而</a:t>
            </a:r>
            <a:r>
              <a:rPr lang="en-US" altLang="zh-CN" sz="2000">
                <a:ea typeface="SimSun" charset="0"/>
                <a:sym typeface="+mn-ea"/>
              </a:rPr>
              <a:t> Unicode </a:t>
            </a:r>
            <a:r>
              <a:rPr lang="zh-CN" altLang="en-US" sz="2000">
                <a:ea typeface="SimSun" charset="0"/>
                <a:sym typeface="+mn-ea"/>
              </a:rPr>
              <a:t>却规定“我”是</a:t>
            </a:r>
            <a:r>
              <a:rPr lang="en-US" altLang="zh-CN" sz="2000">
                <a:ea typeface="SimSun" charset="0"/>
                <a:sym typeface="+mn-ea"/>
              </a:rPr>
              <a:t> 0x6211</a:t>
            </a:r>
            <a:r>
              <a:rPr lang="zh-CN" altLang="en-US" sz="2000">
                <a:ea typeface="SimSun" charset="0"/>
                <a:sym typeface="+mn-ea"/>
              </a:rPr>
              <a:t>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如果一个人用</a:t>
            </a:r>
            <a:r>
              <a:rPr lang="en-US" altLang="zh-CN" sz="2000">
                <a:ea typeface="SimSun" charset="0"/>
                <a:sym typeface="+mn-ea"/>
              </a:rPr>
              <a:t> GBK </a:t>
            </a:r>
            <a:r>
              <a:rPr lang="zh-CN" altLang="en-US" sz="2000">
                <a:ea typeface="SimSun" charset="0"/>
                <a:sym typeface="+mn-ea"/>
              </a:rPr>
              <a:t>写了个日记，开头是“我”这个字符。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然后另一个人用</a:t>
            </a:r>
            <a:r>
              <a:rPr lang="en-US" altLang="zh-CN" sz="2000">
                <a:ea typeface="SimSun" charset="0"/>
                <a:sym typeface="+mn-ea"/>
              </a:rPr>
              <a:t> UTF-16 </a:t>
            </a:r>
            <a:r>
              <a:rPr lang="zh-CN" altLang="en-US" sz="2000">
                <a:ea typeface="SimSun" charset="0"/>
                <a:sym typeface="+mn-ea"/>
              </a:rPr>
              <a:t>来打开，那就会看到开头的文字（</a:t>
            </a:r>
            <a:r>
              <a:rPr lang="en-US" altLang="zh-CN" sz="2000">
                <a:ea typeface="SimSun" charset="0"/>
                <a:sym typeface="+mn-ea"/>
              </a:rPr>
              <a:t>0xCED2</a:t>
            </a:r>
            <a:r>
              <a:rPr lang="zh-CN" altLang="en-US" sz="2000">
                <a:ea typeface="SimSun" charset="0"/>
                <a:sym typeface="+mn-ea"/>
              </a:rPr>
              <a:t>）被显示成：</a:t>
            </a:r>
            <a:endParaRPr lang="zh-CN" altLang="en-US" sz="2000">
              <a:ea typeface="SimSun" charset="0"/>
              <a:sym typeface="+mn-ea"/>
            </a:endParaRPr>
          </a:p>
          <a:p>
            <a:endParaRPr lang="zh-CN" altLang="en-US" sz="2000">
              <a:ea typeface="SimSun" charset="0"/>
              <a:sym typeface="+mn-ea"/>
            </a:endParaRPr>
          </a:p>
          <a:p>
            <a:endParaRPr lang="zh-CN" altLang="en-US" sz="2000">
              <a:ea typeface="SimSun" charset="0"/>
              <a:sym typeface="+mn-ea"/>
            </a:endParaRPr>
          </a:p>
          <a:p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例如微软的</a:t>
            </a:r>
            <a:r>
              <a:rPr lang="en-US" altLang="zh-CN" sz="2000">
                <a:ea typeface="SimSun" charset="0"/>
                <a:sym typeface="+mn-ea"/>
              </a:rPr>
              <a:t> Windows </a:t>
            </a:r>
            <a:r>
              <a:rPr lang="zh-CN" altLang="en-US" sz="2000">
                <a:ea typeface="SimSun" charset="0"/>
                <a:sym typeface="+mn-ea"/>
              </a:rPr>
              <a:t>在中国发售时，就会默认采用</a:t>
            </a:r>
            <a:r>
              <a:rPr lang="en-US" altLang="zh-CN" sz="2000">
                <a:ea typeface="SimSun" charset="0"/>
                <a:sym typeface="+mn-ea"/>
              </a:rPr>
              <a:t> </a:t>
            </a:r>
            <a:r>
              <a:rPr lang="en-US" altLang="zh-CN" sz="2000">
                <a:ea typeface="SimSun" charset="0"/>
                <a:sym typeface="+mn-ea"/>
              </a:rPr>
              <a:t>GB18030 </a:t>
            </a:r>
            <a:r>
              <a:rPr lang="zh-CN" altLang="en-US" sz="2000">
                <a:ea typeface="SimSun" charset="0"/>
                <a:sym typeface="+mn-ea"/>
              </a:rPr>
              <a:t>格式，所以有时候你会发现</a:t>
            </a:r>
            <a:r>
              <a:rPr lang="en-US" altLang="zh-CN" sz="2000">
                <a:ea typeface="SimSun" charset="0"/>
                <a:sym typeface="+mn-ea"/>
              </a:rPr>
              <a:t> Windows </a:t>
            </a:r>
            <a:r>
              <a:rPr lang="zh-CN" altLang="en-US" sz="2000">
                <a:ea typeface="SimSun" charset="0"/>
                <a:sym typeface="+mn-ea"/>
              </a:rPr>
              <a:t>上编辑好的文件，拿到</a:t>
            </a:r>
            <a:r>
              <a:rPr lang="en-US" altLang="zh-CN" sz="2000">
                <a:ea typeface="SimSun" charset="0"/>
                <a:sym typeface="+mn-ea"/>
              </a:rPr>
              <a:t> Linux</a:t>
            </a:r>
            <a:r>
              <a:rPr lang="zh-CN" altLang="en-US" sz="2000">
                <a:ea typeface="SimSun" charset="0"/>
                <a:sym typeface="+mn-ea"/>
              </a:rPr>
              <a:t>（往往是</a:t>
            </a:r>
            <a:r>
              <a:rPr lang="en-US" altLang="zh-CN" sz="2000">
                <a:ea typeface="SimSun" charset="0"/>
                <a:sym typeface="+mn-ea"/>
              </a:rPr>
              <a:t> UTF-8</a:t>
            </a:r>
            <a:r>
              <a:rPr lang="zh-CN" altLang="en-US" sz="2000">
                <a:ea typeface="SimSun" charset="0"/>
                <a:sym typeface="+mn-ea"/>
              </a:rPr>
              <a:t>）的电脑上打开会变成乱码。就是因为编码格式不匹配的原因。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但如果你</a:t>
            </a:r>
            <a:r>
              <a:rPr lang="en-US" altLang="zh-CN" sz="2000">
                <a:ea typeface="SimSun" charset="0"/>
                <a:sym typeface="+mn-ea"/>
              </a:rPr>
              <a:t> Windows </a:t>
            </a:r>
            <a:r>
              <a:rPr lang="zh-CN" altLang="en-US" sz="2000">
                <a:ea typeface="SimSun" charset="0"/>
                <a:sym typeface="+mn-ea"/>
              </a:rPr>
              <a:t>上写日记，只写</a:t>
            </a:r>
            <a:r>
              <a:rPr lang="en-US" altLang="zh-CN" sz="2000">
                <a:ea typeface="SimSun" charset="0"/>
                <a:sym typeface="+mn-ea"/>
              </a:rPr>
              <a:t> ASCII </a:t>
            </a:r>
            <a:r>
              <a:rPr lang="zh-CN" altLang="en-US" sz="2000">
                <a:ea typeface="SimSun" charset="0"/>
                <a:sym typeface="+mn-ea"/>
              </a:rPr>
              <a:t>字符，那么拿到</a:t>
            </a:r>
            <a:r>
              <a:rPr lang="en-US" altLang="zh-CN" sz="2000">
                <a:ea typeface="SimSun" charset="0"/>
                <a:sym typeface="+mn-ea"/>
              </a:rPr>
              <a:t> Linux </a:t>
            </a:r>
            <a:r>
              <a:rPr lang="zh-CN" altLang="en-US" sz="2000">
                <a:ea typeface="SimSun" charset="0"/>
                <a:sym typeface="+mn-ea"/>
              </a:rPr>
              <a:t>就不会有任何问题。因为</a:t>
            </a:r>
            <a:r>
              <a:rPr lang="en-US" altLang="zh-CN" sz="2000">
                <a:ea typeface="SimSun" charset="0"/>
                <a:sym typeface="+mn-ea"/>
              </a:rPr>
              <a:t> UTF-8 </a:t>
            </a:r>
            <a:r>
              <a:rPr lang="zh-CN" altLang="en-US" sz="2000">
                <a:ea typeface="SimSun" charset="0"/>
                <a:sym typeface="+mn-ea"/>
              </a:rPr>
              <a:t>和</a:t>
            </a:r>
            <a:r>
              <a:rPr lang="en-US" altLang="zh-CN" sz="2000">
                <a:ea typeface="SimSun" charset="0"/>
                <a:sym typeface="+mn-ea"/>
              </a:rPr>
              <a:t> GBK </a:t>
            </a:r>
            <a:r>
              <a:rPr lang="zh-CN" altLang="en-US" sz="2000">
                <a:ea typeface="SimSun" charset="0"/>
                <a:sym typeface="+mn-ea"/>
              </a:rPr>
              <a:t>这两个编码格式是兼容</a:t>
            </a:r>
            <a:r>
              <a:rPr lang="en-US" altLang="zh-CN" sz="2000">
                <a:ea typeface="SimSun" charset="0"/>
                <a:sym typeface="+mn-ea"/>
              </a:rPr>
              <a:t> ASCII </a:t>
            </a:r>
            <a:r>
              <a:rPr lang="zh-CN" altLang="en-US" sz="2000">
                <a:ea typeface="SimSun" charset="0"/>
                <a:sym typeface="+mn-ea"/>
              </a:rPr>
              <a:t>的，他保证</a:t>
            </a:r>
            <a:r>
              <a:rPr lang="en-US" altLang="zh-CN" sz="2000">
                <a:ea typeface="SimSun" charset="0"/>
                <a:sym typeface="+mn-ea"/>
              </a:rPr>
              <a:t> 0x00~0x7F </a:t>
            </a:r>
            <a:r>
              <a:rPr lang="zh-CN" altLang="en-US" sz="2000">
                <a:ea typeface="SimSun" charset="0"/>
                <a:sym typeface="+mn-ea"/>
              </a:rPr>
              <a:t>仍然是原来那几个英文字符，因为他们只利用</a:t>
            </a:r>
            <a:r>
              <a:rPr lang="en-US" altLang="zh-CN" sz="2000">
                <a:ea typeface="SimSun" charset="0"/>
                <a:sym typeface="+mn-ea"/>
              </a:rPr>
              <a:t> 0x80~0xFF </a:t>
            </a:r>
            <a:r>
              <a:rPr lang="zh-CN" altLang="en-US" sz="2000">
                <a:ea typeface="SimSun" charset="0"/>
                <a:sym typeface="+mn-ea"/>
              </a:rPr>
              <a:t>的部分</a:t>
            </a:r>
            <a:r>
              <a:rPr lang="en-US" altLang="zh-CN" sz="2000">
                <a:ea typeface="SimSun" charset="0"/>
                <a:sym typeface="+mn-ea"/>
              </a:rPr>
              <a:t>……</a:t>
            </a:r>
            <a:endParaRPr lang="en-US" altLang="zh-CN" sz="2000">
              <a:ea typeface="SimSun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3996690" y="6489700"/>
            <a:ext cx="41979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https://unicode-table.com/cn/6211/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53025" y="3114675"/>
            <a:ext cx="1885950" cy="953135"/>
          </a:xfrm>
          <a:prstGeom prst="rect">
            <a:avLst/>
          </a:prstGeom>
        </p:spPr>
      </p:pic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MSVC </a:t>
            </a:r>
            <a:r>
              <a:rPr lang="zh-CN" altLang="en-US">
                <a:ea typeface="SimSun" charset="0"/>
              </a:rPr>
              <a:t>经典笑话：烫</a:t>
            </a:r>
            <a:r>
              <a:rPr lang="zh-CN" altLang="en-US">
                <a:ea typeface="SimSun" charset="0"/>
                <a:sym typeface="+mn-ea"/>
              </a:rPr>
              <a:t>烫烫</a:t>
            </a:r>
            <a:r>
              <a:rPr lang="zh-CN" altLang="en-US">
                <a:ea typeface="SimSun" charset="0"/>
                <a:sym typeface="+mn-ea"/>
              </a:rPr>
              <a:t>屯屯屯</a:t>
            </a:r>
            <a:endParaRPr lang="en-US" altLang="zh-CN">
              <a:ea typeface="SimSun" charset="0"/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690" y="1600200"/>
            <a:ext cx="11310620" cy="4526280"/>
          </a:xfrm>
        </p:spPr>
        <p:txBody>
          <a:bodyPr/>
          <a:p>
            <a:r>
              <a:rPr lang="en-US" sz="2800"/>
              <a:t>Windows </a:t>
            </a:r>
            <a:r>
              <a:rPr lang="zh-CN" altLang="en-US" sz="2800">
                <a:ea typeface="SimSun" charset="0"/>
              </a:rPr>
              <a:t>的</a:t>
            </a:r>
            <a:r>
              <a:rPr lang="en-US" altLang="zh-CN" sz="2800">
                <a:ea typeface="SimSun" charset="0"/>
              </a:rPr>
              <a:t> MSVC </a:t>
            </a:r>
            <a:r>
              <a:rPr lang="zh-CN" altLang="en-US" sz="2800">
                <a:ea typeface="SimSun" charset="0"/>
              </a:rPr>
              <a:t>在</a:t>
            </a:r>
            <a:r>
              <a:rPr lang="en-US" altLang="zh-CN" sz="2800">
                <a:ea typeface="SimSun" charset="0"/>
              </a:rPr>
              <a:t> Debug </a:t>
            </a:r>
            <a:r>
              <a:rPr lang="zh-CN" altLang="en-US" sz="2800">
                <a:ea typeface="SimSun" charset="0"/>
              </a:rPr>
              <a:t>模式下会默认把未初始化的栈内存填满</a:t>
            </a:r>
            <a:r>
              <a:rPr lang="en-US" altLang="zh-CN" sz="2800">
                <a:ea typeface="SimSun" charset="0"/>
              </a:rPr>
              <a:t> 0xCC</a:t>
            </a:r>
            <a:r>
              <a:rPr lang="zh-CN" altLang="en-US" sz="2800">
                <a:ea typeface="SimSun" charset="0"/>
              </a:rPr>
              <a:t>（</a:t>
            </a:r>
            <a:r>
              <a:rPr lang="en-US" altLang="zh-CN" sz="2800">
                <a:ea typeface="SimSun" charset="0"/>
              </a:rPr>
              <a:t>x86 </a:t>
            </a:r>
            <a:r>
              <a:rPr lang="zh-CN" altLang="en-US" sz="2800">
                <a:ea typeface="SimSun" charset="0"/>
              </a:rPr>
              <a:t>的</a:t>
            </a:r>
            <a:r>
              <a:rPr lang="en-US" altLang="zh-CN" sz="2800">
                <a:ea typeface="SimSun" charset="0"/>
              </a:rPr>
              <a:t> INT3 </a:t>
            </a:r>
            <a:r>
              <a:rPr lang="zh-CN" altLang="en-US" sz="2800">
                <a:ea typeface="SimSun" charset="0"/>
              </a:rPr>
              <a:t>单步中断指令），</a:t>
            </a:r>
            <a:r>
              <a:rPr lang="zh-CN" altLang="en-US" sz="2800">
                <a:ea typeface="SimSun" charset="0"/>
                <a:sym typeface="+mn-ea"/>
              </a:rPr>
              <a:t>未初始化的堆内存填满</a:t>
            </a:r>
            <a:r>
              <a:rPr lang="en-US" altLang="zh-CN" sz="2800">
                <a:ea typeface="SimSun" charset="0"/>
                <a:sym typeface="+mn-ea"/>
              </a:rPr>
              <a:t> 0xCD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而</a:t>
            </a:r>
            <a:r>
              <a:rPr lang="en-US" altLang="zh-CN" sz="2800">
                <a:ea typeface="SimSun" charset="0"/>
                <a:sym typeface="+mn-ea"/>
              </a:rPr>
              <a:t> 0xCCCC </a:t>
            </a:r>
            <a:r>
              <a:rPr lang="zh-CN" altLang="en-US" sz="2800">
                <a:ea typeface="SimSun" charset="0"/>
                <a:sym typeface="+mn-ea"/>
              </a:rPr>
              <a:t>在</a:t>
            </a:r>
            <a:r>
              <a:rPr lang="en-US" altLang="zh-CN" sz="2800">
                <a:ea typeface="SimSun" charset="0"/>
                <a:sym typeface="+mn-ea"/>
              </a:rPr>
              <a:t> GBK </a:t>
            </a:r>
            <a:r>
              <a:rPr lang="zh-CN" altLang="en-US" sz="2800">
                <a:ea typeface="SimSun" charset="0"/>
                <a:sym typeface="+mn-ea"/>
              </a:rPr>
              <a:t>编码中就是“烫</a:t>
            </a:r>
            <a:r>
              <a:rPr lang="zh-CN" altLang="en-US" sz="2800">
                <a:ea typeface="SimSun" charset="0"/>
                <a:sym typeface="+mn-ea"/>
              </a:rPr>
              <a:t>”，所以如果不小心打印了栈上未初始化的字符串数组，就会看到“烫烫烫”。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而</a:t>
            </a:r>
            <a:r>
              <a:rPr lang="en-US" altLang="zh-CN" sz="2800">
                <a:ea typeface="SimSun" charset="0"/>
                <a:sym typeface="+mn-ea"/>
              </a:rPr>
              <a:t> 0xCDCD </a:t>
            </a:r>
            <a:r>
              <a:rPr lang="zh-CN" altLang="en-US" sz="2800">
                <a:ea typeface="SimSun" charset="0"/>
                <a:sym typeface="+mn-ea"/>
              </a:rPr>
              <a:t>在</a:t>
            </a:r>
            <a:r>
              <a:rPr lang="en-US" altLang="zh-CN" sz="2800">
                <a:ea typeface="SimSun" charset="0"/>
                <a:sym typeface="+mn-ea"/>
              </a:rPr>
              <a:t> GBK </a:t>
            </a:r>
            <a:r>
              <a:rPr lang="zh-CN" altLang="en-US" sz="2800">
                <a:ea typeface="SimSun" charset="0"/>
                <a:sym typeface="+mn-ea"/>
              </a:rPr>
              <a:t>编码中就是“屯”，所以如果不小心打印了堆上未初始化的字符串数组，就会看到“屯屯屯”。</a:t>
            </a:r>
            <a:endParaRPr lang="en-US" altLang="zh-CN" sz="2800">
              <a:ea typeface="SimSun" charset="0"/>
              <a:sym typeface="+mn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13610" y="4994275"/>
            <a:ext cx="7877175" cy="77152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267075" y="6489700"/>
            <a:ext cx="56584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http://mytju.com/classcode/tools/encode_gb2312.asp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185" y="5765800"/>
            <a:ext cx="78486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总结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>
                <a:ea typeface="SimSun" charset="0"/>
              </a:rPr>
              <a:t>现在普遍采用了</a:t>
            </a:r>
            <a:r>
              <a:rPr lang="en-US" altLang="zh-CN" sz="2400">
                <a:ea typeface="SimSun" charset="0"/>
              </a:rPr>
              <a:t> UTF-8 </a:t>
            </a:r>
            <a:r>
              <a:rPr lang="zh-CN" altLang="en-US" sz="2400">
                <a:ea typeface="SimSun" charset="0"/>
              </a:rPr>
              <a:t>格式，虽然</a:t>
            </a:r>
            <a:r>
              <a:rPr lang="en-US" altLang="zh-CN" sz="2400">
                <a:ea typeface="SimSun" charset="0"/>
              </a:rPr>
              <a:t> Windows </a:t>
            </a:r>
            <a:r>
              <a:rPr lang="zh-CN" altLang="en-US" sz="2400">
                <a:ea typeface="SimSun" charset="0"/>
              </a:rPr>
              <a:t>还在用</a:t>
            </a:r>
            <a:r>
              <a:rPr lang="en-US" altLang="zh-CN" sz="2400">
                <a:ea typeface="SimSun" charset="0"/>
              </a:rPr>
              <a:t> UTF-16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GBK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在调用</a:t>
            </a:r>
            <a:r>
              <a:rPr lang="en-US" altLang="zh-CN" sz="2400">
                <a:ea typeface="SimSun" charset="0"/>
              </a:rPr>
              <a:t> Windows </a:t>
            </a:r>
            <a:r>
              <a:rPr lang="zh-CN" altLang="en-US" sz="2400">
                <a:ea typeface="SimSun" charset="0"/>
              </a:rPr>
              <a:t>的</a:t>
            </a:r>
            <a:r>
              <a:rPr lang="en-US" altLang="zh-CN" sz="2400">
                <a:ea typeface="SimSun" charset="0"/>
              </a:rPr>
              <a:t> LoadLibraryW </a:t>
            </a:r>
            <a:r>
              <a:rPr lang="zh-CN" altLang="en-US" sz="2400">
                <a:ea typeface="SimSun" charset="0"/>
              </a:rPr>
              <a:t>系列函数需要用：</a:t>
            </a:r>
            <a:endParaRPr lang="zh-CN" altLang="en-US" sz="2400">
              <a:ea typeface="SimSun" charset="0"/>
            </a:endParaRPr>
          </a:p>
          <a:p>
            <a:pPr marL="0" indent="0">
              <a:buNone/>
            </a:pPr>
            <a:r>
              <a:rPr lang="en-US" altLang="zh-CN" sz="2400">
                <a:ea typeface="SimSun" charset="0"/>
              </a:rPr>
              <a:t>    const wchar_t *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UTF-16 </a:t>
            </a:r>
            <a:r>
              <a:rPr lang="zh-CN" altLang="en-US" sz="2400">
                <a:ea typeface="SimSun" charset="0"/>
                <a:sym typeface="+mn-ea"/>
              </a:rPr>
              <a:t>编码</a:t>
            </a:r>
            <a:r>
              <a:rPr lang="zh-CN" altLang="en-US" sz="2400">
                <a:ea typeface="SimSun" charset="0"/>
              </a:rPr>
              <a:t>的字符串。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在调用中文版</a:t>
            </a:r>
            <a:r>
              <a:rPr lang="en-US" altLang="zh-CN" sz="2400">
                <a:ea typeface="SimSun" charset="0"/>
                <a:sym typeface="+mn-ea"/>
              </a:rPr>
              <a:t> Windows </a:t>
            </a:r>
            <a:r>
              <a:rPr lang="zh-CN" altLang="en-US" sz="2400">
                <a:ea typeface="SimSun" charset="0"/>
                <a:sym typeface="+mn-ea"/>
              </a:rPr>
              <a:t>的</a:t>
            </a:r>
            <a:r>
              <a:rPr lang="en-US" altLang="zh-CN" sz="2400">
                <a:ea typeface="SimSun" charset="0"/>
                <a:sym typeface="+mn-ea"/>
              </a:rPr>
              <a:t> LoadLibraryA </a:t>
            </a:r>
            <a:r>
              <a:rPr lang="zh-CN" altLang="en-US" sz="2400">
                <a:ea typeface="SimSun" charset="0"/>
                <a:sym typeface="+mn-ea"/>
              </a:rPr>
              <a:t>系列函数需要用：</a:t>
            </a:r>
            <a:endParaRPr lang="zh-CN" altLang="en-US" sz="2400">
              <a:ea typeface="SimSun" charset="0"/>
              <a:sym typeface="+mn-ea"/>
            </a:endParaRPr>
          </a:p>
          <a:p>
            <a:pPr marL="0" indent="0">
              <a:buNone/>
            </a:pPr>
            <a:r>
              <a:rPr lang="en-US" altLang="zh-CN" sz="2400">
                <a:ea typeface="SimSun" charset="0"/>
                <a:sym typeface="+mn-ea"/>
              </a:rPr>
              <a:t>    const char *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en-US" altLang="zh-CN" sz="2400">
                <a:ea typeface="SimSun" charset="0"/>
                <a:sym typeface="+mn-ea"/>
              </a:rPr>
              <a:t>GBK </a:t>
            </a:r>
            <a:r>
              <a:rPr lang="zh-CN" altLang="en-US" sz="2400">
                <a:ea typeface="SimSun" charset="0"/>
                <a:sym typeface="+mn-ea"/>
              </a:rPr>
              <a:t>编码的字符串。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在调用英文版</a:t>
            </a:r>
            <a:r>
              <a:rPr lang="en-US" altLang="zh-CN" sz="2400">
                <a:ea typeface="SimSun" charset="0"/>
                <a:sym typeface="+mn-ea"/>
              </a:rPr>
              <a:t> Windows </a:t>
            </a:r>
            <a:r>
              <a:rPr lang="zh-CN" altLang="en-US" sz="2400">
                <a:ea typeface="SimSun" charset="0"/>
                <a:sym typeface="+mn-ea"/>
              </a:rPr>
              <a:t>的</a:t>
            </a:r>
            <a:r>
              <a:rPr lang="en-US" altLang="zh-CN" sz="2400">
                <a:ea typeface="SimSun" charset="0"/>
                <a:sym typeface="+mn-ea"/>
              </a:rPr>
              <a:t> LoadLibraryA </a:t>
            </a:r>
            <a:r>
              <a:rPr lang="zh-CN" altLang="en-US" sz="2400">
                <a:ea typeface="SimSun" charset="0"/>
                <a:sym typeface="+mn-ea"/>
              </a:rPr>
              <a:t>系列函数需要用：</a:t>
            </a:r>
            <a:endParaRPr lang="zh-CN" altLang="en-US" sz="2400">
              <a:ea typeface="SimSun" charset="0"/>
              <a:sym typeface="+mn-ea"/>
            </a:endParaRPr>
          </a:p>
          <a:p>
            <a:pPr marL="0" indent="0">
              <a:buNone/>
            </a:pPr>
            <a:r>
              <a:rPr lang="en-US" altLang="zh-CN" sz="2400">
                <a:ea typeface="SimSun" charset="0"/>
                <a:sym typeface="+mn-ea"/>
              </a:rPr>
              <a:t>    const char *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en-US" altLang="zh-CN" sz="2400">
                <a:ea typeface="SimSun" charset="0"/>
                <a:sym typeface="+mn-ea"/>
              </a:rPr>
              <a:t>UTF-8 </a:t>
            </a:r>
            <a:r>
              <a:rPr lang="zh-CN" altLang="en-US" sz="2400">
                <a:ea typeface="SimSun" charset="0"/>
                <a:sym typeface="+mn-ea"/>
              </a:rPr>
              <a:t>编码的字符串。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</a:rPr>
              <a:t>Windows </a:t>
            </a:r>
            <a:r>
              <a:rPr lang="zh-CN" altLang="en-US" sz="2400">
                <a:ea typeface="SimSun" charset="0"/>
              </a:rPr>
              <a:t>还</a:t>
            </a:r>
            <a:r>
              <a:rPr lang="zh-CN" sz="2400">
                <a:ea typeface="SimSun" charset="0"/>
              </a:rPr>
              <a:t>定义了</a:t>
            </a:r>
            <a:r>
              <a:rPr lang="en-US" altLang="zh-CN" sz="2400">
                <a:ea typeface="SimSun" charset="0"/>
              </a:rPr>
              <a:t> LoadLibrary </a:t>
            </a:r>
            <a:r>
              <a:rPr lang="zh-CN" altLang="en-US" sz="2400">
                <a:ea typeface="SimSun" charset="0"/>
              </a:rPr>
              <a:t>这个宏，还有</a:t>
            </a:r>
            <a:r>
              <a:rPr lang="en-US" altLang="zh-CN" sz="2400">
                <a:ea typeface="SimSun" charset="0"/>
              </a:rPr>
              <a:t> TCHAR </a:t>
            </a:r>
            <a:r>
              <a:rPr lang="zh-CN" altLang="en-US" sz="2400">
                <a:ea typeface="SimSun" charset="0"/>
              </a:rPr>
              <a:t>这个类型别名（编译时可以自动变成</a:t>
            </a:r>
            <a:r>
              <a:rPr lang="en-US" altLang="zh-CN" sz="2400">
                <a:ea typeface="SimSun" charset="0"/>
              </a:rPr>
              <a:t> wchar_t </a:t>
            </a:r>
            <a:r>
              <a:rPr lang="zh-CN" altLang="en-US" sz="2400">
                <a:ea typeface="SimSun" charset="0"/>
              </a:rPr>
              <a:t>或者</a:t>
            </a:r>
            <a:r>
              <a:rPr lang="en-US" altLang="zh-CN" sz="2400">
                <a:ea typeface="SimSun" charset="0"/>
              </a:rPr>
              <a:t> char</a:t>
            </a:r>
            <a:r>
              <a:rPr lang="zh-CN" altLang="en-US" sz="2400">
                <a:ea typeface="SimSun" charset="0"/>
              </a:rPr>
              <a:t>），方便程序员自动切换于两个版本之间。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Linux </a:t>
            </a:r>
            <a:r>
              <a:rPr lang="zh-CN" altLang="en-US" sz="2400">
                <a:ea typeface="SimSun" charset="0"/>
              </a:rPr>
              <a:t>则没有分两个版本，会根据环境变量</a:t>
            </a:r>
            <a:r>
              <a:rPr lang="en-US" altLang="zh-CN" sz="2400">
                <a:ea typeface="SimSun" charset="0"/>
              </a:rPr>
              <a:t> LANG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LC_ALL </a:t>
            </a:r>
            <a:r>
              <a:rPr lang="zh-CN" altLang="en-US" sz="2400">
                <a:ea typeface="SimSun" charset="0"/>
              </a:rPr>
              <a:t>的值来动态决定采用哪种编码格式和语言。</a:t>
            </a:r>
            <a:endParaRPr lang="zh-CN" altLang="en-US" sz="2400">
              <a:ea typeface="SimSun" charset="0"/>
            </a:endParaRPr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C++ </a:t>
            </a:r>
            <a:r>
              <a:rPr lang="zh-CN" altLang="en-US">
                <a:ea typeface="SimSun" charset="0"/>
              </a:rPr>
              <a:t>中对各大编码格式的支持</a:t>
            </a:r>
            <a:endParaRPr lang="zh-CN" altLang="en-US">
              <a:ea typeface="SimSun" charset="0"/>
            </a:endParaRPr>
          </a:p>
        </p:txBody>
      </p:sp>
      <p:graphicFrame>
        <p:nvGraphicFramePr>
          <p:cNvPr id="5" name="Content Placeholder 4"/>
          <p:cNvGraphicFramePr/>
          <p:nvPr>
            <p:ph idx="1"/>
          </p:nvPr>
        </p:nvGraphicFramePr>
        <p:xfrm>
          <a:off x="609600" y="1600200"/>
          <a:ext cx="10972800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4560"/>
                <a:gridCol w="2194560"/>
                <a:gridCol w="2194560"/>
                <a:gridCol w="2194560"/>
                <a:gridCol w="219456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ea typeface="SimSun" charset="0"/>
                        </a:rPr>
                        <a:t>字符类型</a:t>
                      </a:r>
                      <a:endParaRPr lang="zh-CN" altLang="en-US">
                        <a:ea typeface="SimSun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ea typeface="SimSun" charset="0"/>
                        </a:rPr>
                        <a:t>字符串类型</a:t>
                      </a:r>
                      <a:endParaRPr lang="zh-CN" altLang="en-US">
                        <a:ea typeface="SimSun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ea typeface="SimSun" charset="0"/>
                        </a:rPr>
                        <a:t>字符串常量语法</a:t>
                      </a:r>
                      <a:endParaRPr lang="zh-CN" altLang="en-US">
                        <a:ea typeface="SimSun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ea typeface="SimSun" charset="0"/>
                        </a:rPr>
                        <a:t>大小（字节）</a:t>
                      </a:r>
                      <a:endParaRPr lang="zh-CN" altLang="en-US">
                        <a:ea typeface="SimSun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ea typeface="SimSun" charset="0"/>
                        </a:rPr>
                        <a:t>编码格式</a:t>
                      </a:r>
                      <a:endParaRPr lang="zh-CN" altLang="en-US">
                        <a:ea typeface="SimSun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C00000"/>
                          </a:solidFill>
                          <a:sym typeface="+mn-ea"/>
                        </a:rPr>
                        <a:t>char</a:t>
                      </a:r>
                      <a:endParaRPr lang="en-US" sz="1800">
                        <a:solidFill>
                          <a:srgbClr val="C0000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C00000"/>
                          </a:solidFill>
                        </a:rPr>
                        <a:t>string</a:t>
                      </a:r>
                      <a:endParaRPr lang="en-US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C00000"/>
                          </a:solidFill>
                          <a:sym typeface="+mn-ea"/>
                        </a:rPr>
                        <a:t>"</a:t>
                      </a:r>
                      <a:r>
                        <a:rPr lang="zh-CN" altLang="en-US" sz="1800">
                          <a:solidFill>
                            <a:srgbClr val="C00000"/>
                          </a:solidFill>
                          <a:ea typeface="SimSun" charset="0"/>
                          <a:sym typeface="+mn-ea"/>
                        </a:rPr>
                        <a:t>字符</a:t>
                      </a:r>
                      <a:r>
                        <a:rPr lang="en-US" sz="1800">
                          <a:solidFill>
                            <a:srgbClr val="C00000"/>
                          </a:solidFill>
                          <a:sym typeface="+mn-ea"/>
                        </a:rPr>
                        <a:t>"</a:t>
                      </a:r>
                      <a:endParaRPr lang="en-US" altLang="en-US" sz="1800">
                        <a:solidFill>
                          <a:srgbClr val="C00000"/>
                        </a:solidFill>
                        <a:ea typeface="SimSun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C00000"/>
                          </a:solidFill>
                        </a:rPr>
                        <a:t>1</a:t>
                      </a:r>
                      <a:endParaRPr lang="en-US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sz="1400">
                          <a:solidFill>
                            <a:srgbClr val="C00000"/>
                          </a:solidFill>
                          <a:ea typeface="SimSun" charset="0"/>
                        </a:rPr>
                        <a:t>随系统默认编码格式而变</a:t>
                      </a:r>
                      <a:endParaRPr lang="zh-CN" altLang="en-US" sz="1400">
                        <a:solidFill>
                          <a:srgbClr val="C00000"/>
                        </a:solidFill>
                        <a:ea typeface="SimSun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C00000"/>
                          </a:solidFill>
                        </a:rPr>
                        <a:t>wchar_t</a:t>
                      </a:r>
                      <a:r>
                        <a:rPr lang="zh-CN" altLang="en-US">
                          <a:solidFill>
                            <a:srgbClr val="C00000"/>
                          </a:solidFill>
                          <a:ea typeface="SimSun" charset="0"/>
                        </a:rPr>
                        <a:t>（</a:t>
                      </a:r>
                      <a:r>
                        <a:rPr lang="en-US" altLang="zh-CN">
                          <a:solidFill>
                            <a:srgbClr val="C00000"/>
                          </a:solidFill>
                          <a:ea typeface="SimSun" charset="0"/>
                        </a:rPr>
                        <a:t>Linux</a:t>
                      </a:r>
                      <a:r>
                        <a:rPr lang="zh-CN" altLang="en-US">
                          <a:solidFill>
                            <a:srgbClr val="C00000"/>
                          </a:solidFill>
                          <a:ea typeface="SimSun" charset="0"/>
                        </a:rPr>
                        <a:t>）</a:t>
                      </a:r>
                      <a:endParaRPr lang="zh-CN" altLang="en-US">
                        <a:solidFill>
                          <a:srgbClr val="C00000"/>
                        </a:solidFill>
                        <a:ea typeface="SimSun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C00000"/>
                          </a:solidFill>
                        </a:rPr>
                        <a:t>wstring</a:t>
                      </a:r>
                      <a:endParaRPr lang="en-US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C00000"/>
                          </a:solidFill>
                          <a:sym typeface="+mn-ea"/>
                        </a:rPr>
                        <a:t>L"</a:t>
                      </a:r>
                      <a:r>
                        <a:rPr lang="zh-CN" altLang="en-US" sz="1800">
                          <a:solidFill>
                            <a:srgbClr val="C00000"/>
                          </a:solidFill>
                          <a:ea typeface="SimSun" charset="0"/>
                          <a:sym typeface="+mn-ea"/>
                        </a:rPr>
                        <a:t>字符</a:t>
                      </a:r>
                      <a:r>
                        <a:rPr lang="en-US" sz="1800">
                          <a:solidFill>
                            <a:srgbClr val="C00000"/>
                          </a:solidFill>
                          <a:sym typeface="+mn-ea"/>
                        </a:rPr>
                        <a:t>"</a:t>
                      </a:r>
                      <a:endParaRPr lang="en-US" sz="1800">
                        <a:solidFill>
                          <a:srgbClr val="C0000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C00000"/>
                          </a:solidFill>
                          <a:ea typeface="SimSun" charset="0"/>
                        </a:rPr>
                        <a:t>4</a:t>
                      </a:r>
                      <a:endParaRPr lang="en-US" altLang="zh-CN">
                        <a:solidFill>
                          <a:srgbClr val="C00000"/>
                        </a:solidFill>
                        <a:ea typeface="SimSun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C00000"/>
                          </a:solidFill>
                          <a:ea typeface="SimSun" charset="0"/>
                        </a:rPr>
                        <a:t>UTF-32</a:t>
                      </a:r>
                      <a:endParaRPr lang="en-US" altLang="zh-CN">
                        <a:solidFill>
                          <a:srgbClr val="C00000"/>
                        </a:solidFill>
                        <a:ea typeface="SimSun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C00000"/>
                          </a:solidFill>
                          <a:sym typeface="+mn-ea"/>
                        </a:rPr>
                        <a:t>wchar_t</a:t>
                      </a:r>
                      <a:r>
                        <a:rPr lang="zh-CN" altLang="en-US" sz="1800">
                          <a:solidFill>
                            <a:srgbClr val="C00000"/>
                          </a:solidFill>
                          <a:ea typeface="SimSun" charset="0"/>
                          <a:sym typeface="+mn-ea"/>
                        </a:rPr>
                        <a:t>（</a:t>
                      </a:r>
                      <a:r>
                        <a:rPr lang="en-US" altLang="zh-CN" sz="1800">
                          <a:solidFill>
                            <a:srgbClr val="C00000"/>
                          </a:solidFill>
                          <a:ea typeface="SimSun" charset="0"/>
                          <a:sym typeface="+mn-ea"/>
                        </a:rPr>
                        <a:t>Windows</a:t>
                      </a:r>
                      <a:r>
                        <a:rPr lang="zh-CN" altLang="en-US" sz="1800">
                          <a:solidFill>
                            <a:srgbClr val="C00000"/>
                          </a:solidFill>
                          <a:ea typeface="SimSun" charset="0"/>
                          <a:sym typeface="+mn-ea"/>
                        </a:rPr>
                        <a:t>）</a:t>
                      </a:r>
                      <a:endParaRPr lang="zh-CN" altLang="en-US" sz="1800">
                        <a:solidFill>
                          <a:srgbClr val="C00000"/>
                        </a:solidFill>
                        <a:ea typeface="SimSun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C00000"/>
                          </a:solidFill>
                        </a:rPr>
                        <a:t>wstring</a:t>
                      </a:r>
                      <a:endParaRPr lang="en-US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C00000"/>
                          </a:solidFill>
                          <a:sym typeface="+mn-ea"/>
                        </a:rPr>
                        <a:t>L"</a:t>
                      </a:r>
                      <a:r>
                        <a:rPr lang="zh-CN" altLang="en-US" sz="1800">
                          <a:solidFill>
                            <a:srgbClr val="C00000"/>
                          </a:solidFill>
                          <a:ea typeface="SimSun" charset="0"/>
                          <a:sym typeface="+mn-ea"/>
                        </a:rPr>
                        <a:t>字符</a:t>
                      </a:r>
                      <a:r>
                        <a:rPr lang="en-US" sz="1800">
                          <a:solidFill>
                            <a:srgbClr val="C00000"/>
                          </a:solidFill>
                          <a:sym typeface="+mn-ea"/>
                        </a:rPr>
                        <a:t>"</a:t>
                      </a:r>
                      <a:endParaRPr lang="en-US" sz="1800">
                        <a:solidFill>
                          <a:srgbClr val="C0000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C00000"/>
                          </a:solidFill>
                          <a:ea typeface="SimSun" charset="0"/>
                        </a:rPr>
                        <a:t>2</a:t>
                      </a:r>
                      <a:endParaRPr lang="en-US" altLang="zh-CN">
                        <a:solidFill>
                          <a:srgbClr val="C00000"/>
                        </a:solidFill>
                        <a:ea typeface="SimSun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rgbClr val="C00000"/>
                          </a:solidFill>
                          <a:ea typeface="SimSun" charset="0"/>
                          <a:sym typeface="+mn-ea"/>
                        </a:rPr>
                        <a:t>UTF-16</a:t>
                      </a:r>
                      <a:endParaRPr lang="en-US" altLang="zh-CN" sz="1800">
                        <a:solidFill>
                          <a:srgbClr val="C00000"/>
                        </a:solidFill>
                        <a:ea typeface="SimSun" charset="0"/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2060"/>
                          </a:solidFill>
                        </a:rPr>
                        <a:t>char8_t</a:t>
                      </a:r>
                      <a:r>
                        <a:rPr lang="zh-CN" altLang="en-US">
                          <a:solidFill>
                            <a:srgbClr val="002060"/>
                          </a:solidFill>
                          <a:ea typeface="SimSun" charset="0"/>
                        </a:rPr>
                        <a:t>（</a:t>
                      </a:r>
                      <a:r>
                        <a:rPr lang="en-US" altLang="zh-CN">
                          <a:solidFill>
                            <a:srgbClr val="002060"/>
                          </a:solidFill>
                          <a:ea typeface="SimSun" charset="0"/>
                        </a:rPr>
                        <a:t>C++20</a:t>
                      </a:r>
                      <a:r>
                        <a:rPr lang="zh-CN" altLang="en-US">
                          <a:solidFill>
                            <a:srgbClr val="002060"/>
                          </a:solidFill>
                          <a:ea typeface="SimSun" charset="0"/>
                        </a:rPr>
                        <a:t>）</a:t>
                      </a:r>
                      <a:endParaRPr lang="zh-CN" altLang="en-US">
                        <a:solidFill>
                          <a:srgbClr val="002060"/>
                        </a:solidFill>
                        <a:ea typeface="SimSun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2060"/>
                          </a:solidFill>
                        </a:rPr>
                        <a:t>u8string</a:t>
                      </a:r>
                      <a:endParaRPr lang="en-US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2060"/>
                          </a:solidFill>
                          <a:sym typeface="+mn-ea"/>
                        </a:rPr>
                        <a:t>u8"</a:t>
                      </a:r>
                      <a:r>
                        <a:rPr lang="zh-CN" altLang="en-US" sz="1800">
                          <a:solidFill>
                            <a:srgbClr val="002060"/>
                          </a:solidFill>
                          <a:ea typeface="SimSun" charset="0"/>
                          <a:sym typeface="+mn-ea"/>
                        </a:rPr>
                        <a:t>字符</a:t>
                      </a:r>
                      <a:r>
                        <a:rPr lang="en-US" sz="1800">
                          <a:solidFill>
                            <a:srgbClr val="002060"/>
                          </a:solidFill>
                          <a:sym typeface="+mn-ea"/>
                        </a:rPr>
                        <a:t>"</a:t>
                      </a:r>
                      <a:endParaRPr lang="en-US" sz="1800">
                        <a:solidFill>
                          <a:srgbClr val="00206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2060"/>
                          </a:solidFill>
                        </a:rPr>
                        <a:t>1</a:t>
                      </a:r>
                      <a:endParaRPr lang="en-US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rgbClr val="002060"/>
                          </a:solidFill>
                          <a:ea typeface="SimSun" charset="0"/>
                          <a:sym typeface="+mn-ea"/>
                        </a:rPr>
                        <a:t>UTF-8</a:t>
                      </a:r>
                      <a:endParaRPr lang="en-US" altLang="zh-CN" sz="1800">
                        <a:solidFill>
                          <a:srgbClr val="002060"/>
                        </a:solidFill>
                        <a:ea typeface="SimSun" charset="0"/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2060"/>
                          </a:solidFill>
                        </a:rPr>
                        <a:t>char16_t</a:t>
                      </a:r>
                      <a:r>
                        <a:rPr lang="zh-CN" altLang="en-US" sz="1800">
                          <a:solidFill>
                            <a:srgbClr val="002060"/>
                          </a:solidFill>
                          <a:ea typeface="SimSun" charset="0"/>
                          <a:sym typeface="+mn-ea"/>
                        </a:rPr>
                        <a:t>（</a:t>
                      </a:r>
                      <a:r>
                        <a:rPr lang="en-US" altLang="zh-CN" sz="1800">
                          <a:solidFill>
                            <a:srgbClr val="002060"/>
                          </a:solidFill>
                          <a:ea typeface="SimSun" charset="0"/>
                          <a:sym typeface="+mn-ea"/>
                        </a:rPr>
                        <a:t>C++11</a:t>
                      </a:r>
                      <a:r>
                        <a:rPr lang="zh-CN" altLang="en-US" sz="1800">
                          <a:solidFill>
                            <a:srgbClr val="002060"/>
                          </a:solidFill>
                          <a:ea typeface="SimSun" charset="0"/>
                          <a:sym typeface="+mn-ea"/>
                        </a:rPr>
                        <a:t>）</a:t>
                      </a:r>
                      <a:endParaRPr lang="zh-CN" altLang="en-US" sz="1800">
                        <a:solidFill>
                          <a:srgbClr val="002060"/>
                        </a:solidFill>
                        <a:ea typeface="SimSun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2060"/>
                          </a:solidFill>
                        </a:rPr>
                        <a:t>u16string</a:t>
                      </a:r>
                      <a:endParaRPr lang="en-US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2060"/>
                          </a:solidFill>
                          <a:sym typeface="+mn-ea"/>
                        </a:rPr>
                        <a:t>u"</a:t>
                      </a:r>
                      <a:r>
                        <a:rPr lang="zh-CN" altLang="en-US" sz="1800">
                          <a:solidFill>
                            <a:srgbClr val="002060"/>
                          </a:solidFill>
                          <a:ea typeface="SimSun" charset="0"/>
                          <a:sym typeface="+mn-ea"/>
                        </a:rPr>
                        <a:t>字符</a:t>
                      </a:r>
                      <a:r>
                        <a:rPr lang="en-US" sz="1800">
                          <a:solidFill>
                            <a:srgbClr val="002060"/>
                          </a:solidFill>
                          <a:sym typeface="+mn-ea"/>
                        </a:rPr>
                        <a:t>"</a:t>
                      </a:r>
                      <a:endParaRPr lang="en-US" sz="1800">
                        <a:solidFill>
                          <a:srgbClr val="00206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rgbClr val="002060"/>
                          </a:solidFill>
                          <a:ea typeface="SimSun" charset="0"/>
                          <a:sym typeface="+mn-ea"/>
                        </a:rPr>
                        <a:t>UTF-16</a:t>
                      </a:r>
                      <a:endParaRPr lang="en-US" altLang="zh-CN" sz="1800">
                        <a:solidFill>
                          <a:srgbClr val="002060"/>
                        </a:solidFill>
                        <a:ea typeface="SimSun" charset="0"/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olidFill>
                            <a:srgbClr val="002060"/>
                          </a:solidFill>
                          <a:sym typeface="+mn-ea"/>
                        </a:rPr>
                        <a:t>char32_t</a:t>
                      </a:r>
                      <a:r>
                        <a:rPr lang="zh-CN" altLang="en-US" sz="1800">
                          <a:solidFill>
                            <a:srgbClr val="002060"/>
                          </a:solidFill>
                          <a:ea typeface="SimSun" charset="0"/>
                          <a:sym typeface="+mn-ea"/>
                        </a:rPr>
                        <a:t>（</a:t>
                      </a:r>
                      <a:r>
                        <a:rPr lang="en-US" altLang="zh-CN" sz="1800">
                          <a:solidFill>
                            <a:srgbClr val="002060"/>
                          </a:solidFill>
                          <a:ea typeface="SimSun" charset="0"/>
                          <a:sym typeface="+mn-ea"/>
                        </a:rPr>
                        <a:t>C++11</a:t>
                      </a:r>
                      <a:r>
                        <a:rPr lang="zh-CN" altLang="en-US" sz="1800">
                          <a:solidFill>
                            <a:srgbClr val="002060"/>
                          </a:solidFill>
                          <a:ea typeface="SimSun" charset="0"/>
                          <a:sym typeface="+mn-ea"/>
                        </a:rPr>
                        <a:t>）</a:t>
                      </a:r>
                      <a:endParaRPr lang="zh-CN" altLang="en-US" sz="1800">
                        <a:solidFill>
                          <a:srgbClr val="002060"/>
                        </a:solidFill>
                        <a:ea typeface="SimSun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2060"/>
                          </a:solidFill>
                        </a:rPr>
                        <a:t>u32string</a:t>
                      </a:r>
                      <a:endParaRPr lang="en-US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2060"/>
                          </a:solidFill>
                        </a:rPr>
                        <a:t>U"</a:t>
                      </a:r>
                      <a:r>
                        <a:rPr lang="zh-CN" altLang="en-US">
                          <a:solidFill>
                            <a:srgbClr val="002060"/>
                          </a:solidFill>
                          <a:ea typeface="SimSun" charset="0"/>
                        </a:rPr>
                        <a:t>字符</a:t>
                      </a:r>
                      <a:r>
                        <a:rPr lang="en-US">
                          <a:solidFill>
                            <a:srgbClr val="002060"/>
                          </a:solidFill>
                        </a:rPr>
                        <a:t>"</a:t>
                      </a:r>
                      <a:endParaRPr lang="en-US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002060"/>
                          </a:solidFill>
                        </a:rPr>
                        <a:t>4</a:t>
                      </a:r>
                      <a:endParaRPr lang="en-US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rgbClr val="002060"/>
                          </a:solidFill>
                          <a:ea typeface="SimSun" charset="0"/>
                          <a:sym typeface="+mn-ea"/>
                        </a:rPr>
                        <a:t>UTF-32</a:t>
                      </a:r>
                      <a:endParaRPr lang="en-US" altLang="zh-CN" sz="1800">
                        <a:solidFill>
                          <a:srgbClr val="002060"/>
                        </a:solidFill>
                        <a:ea typeface="SimSun" charset="0"/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 Box 5"/>
          <p:cNvSpPr txBox="1"/>
          <p:nvPr/>
        </p:nvSpPr>
        <p:spPr>
          <a:xfrm>
            <a:off x="2934335" y="4423410"/>
            <a:ext cx="64185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SimSun" charset="0"/>
              </a:rPr>
              <a:t>其中后面三个是不随系统而改变的（</a:t>
            </a:r>
            <a:r>
              <a:rPr lang="en-US" altLang="zh-CN">
                <a:ea typeface="SimSun" charset="0"/>
              </a:rPr>
              <a:t>C++ </a:t>
            </a:r>
            <a:r>
              <a:rPr lang="zh-CN" altLang="en-US">
                <a:ea typeface="SimSun" charset="0"/>
              </a:rPr>
              <a:t>标准委员会定义）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前面三个是随系统而改变的（</a:t>
            </a:r>
            <a:r>
              <a:rPr lang="en-US" altLang="zh-CN">
                <a:ea typeface="SimSun" charset="0"/>
              </a:rPr>
              <a:t>Linux </a:t>
            </a:r>
            <a:r>
              <a:rPr lang="zh-CN" altLang="en-US">
                <a:ea typeface="SimSun" charset="0"/>
              </a:rPr>
              <a:t>和</a:t>
            </a:r>
            <a:r>
              <a:rPr lang="en-US" altLang="zh-CN">
                <a:ea typeface="SimSun" charset="0"/>
              </a:rPr>
              <a:t> Windows </a:t>
            </a:r>
            <a:r>
              <a:rPr lang="zh-CN" altLang="en-US">
                <a:ea typeface="SimSun" charset="0"/>
              </a:rPr>
              <a:t>自己定义）。</a:t>
            </a:r>
            <a:endParaRPr lang="zh-CN" altLang="en-US">
              <a:ea typeface="SimSun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3947160" y="5104765"/>
            <a:ext cx="3738880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</a:rPr>
              <a:t>和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ea typeface="SimSun" charset="0"/>
              </a:rPr>
              <a:t> C++14 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</a:rPr>
              <a:t>自定义常量后缀的联动：</a:t>
            </a:r>
            <a:endParaRPr lang="zh-CN" altLang="en-US">
              <a:solidFill>
                <a:schemeClr val="bg1">
                  <a:lumMod val="65000"/>
                </a:schemeClr>
              </a:solidFill>
              <a:ea typeface="SimSun" charset="0"/>
            </a:endParaRPr>
          </a:p>
          <a:p>
            <a:pPr algn="l"/>
            <a:r>
              <a:rPr lang="en-US">
                <a:solidFill>
                  <a:schemeClr val="bg1">
                    <a:lumMod val="65000"/>
                  </a:schemeClr>
                </a:solidFill>
              </a:rPr>
              <a:t>“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</a:rPr>
              <a:t>字符</a:t>
            </a:r>
            <a:r>
              <a:rPr lang="en-US">
                <a:solidFill>
                  <a:schemeClr val="bg1">
                    <a:lumMod val="65000"/>
                  </a:schemeClr>
                </a:solidFill>
              </a:rPr>
              <a:t>”s 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</a:rPr>
              <a:t>会得到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ea typeface="SimSun" charset="0"/>
              </a:rPr>
              <a:t> string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</a:rPr>
              <a:t>。</a:t>
            </a:r>
            <a:endParaRPr lang="zh-CN" altLang="en-US">
              <a:solidFill>
                <a:schemeClr val="bg1">
                  <a:lumMod val="65000"/>
                </a:schemeClr>
              </a:solidFill>
              <a:ea typeface="SimSun" charset="0"/>
            </a:endParaRPr>
          </a:p>
          <a:p>
            <a:pPr algn="l"/>
            <a:r>
              <a:rPr lang="en-US">
                <a:solidFill>
                  <a:schemeClr val="bg1">
                    <a:lumMod val="65000"/>
                  </a:schemeClr>
                </a:solidFill>
                <a:sym typeface="+mn-ea"/>
              </a:rPr>
              <a:t>L“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字符</a:t>
            </a:r>
            <a:r>
              <a:rPr lang="en-US">
                <a:solidFill>
                  <a:schemeClr val="bg1">
                    <a:lumMod val="65000"/>
                  </a:schemeClr>
                </a:solidFill>
                <a:sym typeface="+mn-ea"/>
              </a:rPr>
              <a:t>”s 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会得到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 wstring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。</a:t>
            </a:r>
            <a:endParaRPr lang="zh-CN" altLang="en-US">
              <a:solidFill>
                <a:schemeClr val="bg1">
                  <a:lumMod val="65000"/>
                </a:schemeClr>
              </a:solidFill>
              <a:ea typeface="SimSun" charset="0"/>
              <a:sym typeface="+mn-ea"/>
            </a:endParaRPr>
          </a:p>
          <a:p>
            <a:pPr algn="l"/>
            <a:r>
              <a:rPr lang="en-US">
                <a:solidFill>
                  <a:schemeClr val="bg1">
                    <a:lumMod val="65000"/>
                  </a:schemeClr>
                </a:solidFill>
                <a:sym typeface="+mn-ea"/>
              </a:rPr>
              <a:t>“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字符</a:t>
            </a:r>
            <a:r>
              <a:rPr lang="en-US">
                <a:solidFill>
                  <a:schemeClr val="bg1">
                    <a:lumMod val="65000"/>
                  </a:schemeClr>
                </a:solidFill>
                <a:sym typeface="+mn-ea"/>
              </a:rPr>
              <a:t>”sv 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会得到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 string_view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。</a:t>
            </a:r>
            <a:endParaRPr lang="zh-CN" altLang="en-US">
              <a:solidFill>
                <a:schemeClr val="bg1">
                  <a:lumMod val="65000"/>
                </a:schemeClr>
              </a:solidFill>
              <a:ea typeface="SimSun" charset="0"/>
            </a:endParaRPr>
          </a:p>
          <a:p>
            <a:pPr algn="l"/>
            <a:r>
              <a:rPr lang="en-US">
                <a:solidFill>
                  <a:schemeClr val="bg1">
                    <a:lumMod val="65000"/>
                  </a:schemeClr>
                </a:solidFill>
                <a:sym typeface="+mn-ea"/>
              </a:rPr>
              <a:t>L“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字符</a:t>
            </a:r>
            <a:r>
              <a:rPr lang="en-US">
                <a:solidFill>
                  <a:schemeClr val="bg1">
                    <a:lumMod val="65000"/>
                  </a:schemeClr>
                </a:solidFill>
                <a:sym typeface="+mn-ea"/>
              </a:rPr>
              <a:t>”sv 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会得到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 wstring_view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。</a:t>
            </a:r>
            <a:endParaRPr lang="zh-CN" altLang="en-US">
              <a:solidFill>
                <a:schemeClr val="bg1">
                  <a:lumMod val="65000"/>
                </a:schemeClr>
              </a:solidFill>
              <a:ea typeface="SimSun" charset="0"/>
              <a:sym typeface="+mn-ea"/>
            </a:endParaRPr>
          </a:p>
          <a:p>
            <a:pPr algn="l"/>
            <a:r>
              <a:rPr lang="en-US">
                <a:solidFill>
                  <a:schemeClr val="bg1">
                    <a:lumMod val="65000"/>
                  </a:schemeClr>
                </a:solidFill>
                <a:sym typeface="+mn-ea"/>
              </a:rPr>
              <a:t>u8“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字符</a:t>
            </a:r>
            <a:r>
              <a:rPr lang="en-US">
                <a:solidFill>
                  <a:schemeClr val="bg1">
                    <a:lumMod val="65000"/>
                  </a:schemeClr>
                </a:solidFill>
                <a:sym typeface="+mn-ea"/>
              </a:rPr>
              <a:t>”s 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会得到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 u8string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。</a:t>
            </a:r>
            <a:endParaRPr lang="zh-CN" altLang="en-US">
              <a:solidFill>
                <a:schemeClr val="bg1">
                  <a:lumMod val="65000"/>
                </a:schemeClr>
              </a:solidFill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实验代码（</a:t>
            </a:r>
            <a:r>
              <a:rPr lang="en-US" altLang="zh-CN">
                <a:ea typeface="SimSun" charset="0"/>
              </a:rPr>
              <a:t>course/15/09/a.cpp</a:t>
            </a:r>
            <a:r>
              <a:rPr lang="zh-CN" altLang="en-US">
                <a:ea typeface="SimSun" charset="0"/>
              </a:rPr>
              <a:t>）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09190" y="3001010"/>
            <a:ext cx="7372350" cy="1724025"/>
          </a:xfrm>
          <a:prstGeom prst="rect">
            <a:avLst/>
          </a:prstGeom>
        </p:spPr>
      </p:pic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实验代码（</a:t>
            </a:r>
            <a:r>
              <a:rPr lang="en-US" altLang="zh-CN">
                <a:ea typeface="SimSun" charset="0"/>
              </a:rPr>
              <a:t>course/15/09/b.cpp</a:t>
            </a:r>
            <a:r>
              <a:rPr lang="zh-CN" altLang="en-US">
                <a:ea typeface="SimSun" charset="0"/>
              </a:rPr>
              <a:t>）</a:t>
            </a:r>
            <a:endParaRPr lang="zh-CN" altLang="en-US">
              <a:ea typeface="SimSun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1626235"/>
            <a:ext cx="10972800" cy="4472940"/>
          </a:xfrm>
          <a:prstGeom prst="rect">
            <a:avLst/>
          </a:prstGeom>
        </p:spPr>
      </p:pic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Linux </a:t>
            </a:r>
            <a:r>
              <a:rPr lang="zh-CN" altLang="en-US">
                <a:ea typeface="SimSun" charset="0"/>
              </a:rPr>
              <a:t>命令行实验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7105" y="1600200"/>
            <a:ext cx="1025715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关于</a:t>
            </a:r>
            <a:r>
              <a:rPr lang="en-US" altLang="zh-CN">
                <a:ea typeface="SimSun" charset="0"/>
                <a:sym typeface="+mn-ea"/>
              </a:rPr>
              <a:t> char </a:t>
            </a:r>
            <a:r>
              <a:rPr lang="zh-CN" altLang="en-US">
                <a:ea typeface="SimSun" charset="0"/>
                <a:sym typeface="+mn-ea"/>
              </a:rPr>
              <a:t>类型的一个冷知识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9545"/>
            <a:ext cx="10972800" cy="4847590"/>
          </a:xfrm>
        </p:spPr>
        <p:txBody>
          <a:bodyPr/>
          <a:p>
            <a:r>
              <a:rPr lang="en-US" altLang="zh-CN" sz="2400">
                <a:ea typeface="SimSun" charset="0"/>
                <a:sym typeface="+mn-ea"/>
              </a:rPr>
              <a:t>C </a:t>
            </a:r>
            <a:r>
              <a:rPr lang="zh-CN" altLang="en-US" sz="2400">
                <a:ea typeface="SimSun" charset="0"/>
                <a:sym typeface="+mn-ea"/>
              </a:rPr>
              <a:t>语言其实只规定了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unsigned char 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是无符号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 8 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位整数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signed char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是有符号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 8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位整数</a:t>
            </a:r>
            <a:r>
              <a:rPr lang="zh-CN" altLang="en-US" sz="2400">
                <a:ea typeface="SimSun" charset="0"/>
                <a:sym typeface="+mn-ea"/>
              </a:rPr>
              <a:t>，而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 b="1">
                <a:ea typeface="SimSun" charset="0"/>
                <a:sym typeface="+mn-ea"/>
              </a:rPr>
              <a:t>char </a:t>
            </a:r>
            <a:r>
              <a:rPr lang="zh-CN" altLang="en-US" sz="2400" b="1">
                <a:ea typeface="SimSun" charset="0"/>
                <a:sym typeface="+mn-ea"/>
              </a:rPr>
              <a:t>类型只需是</a:t>
            </a:r>
            <a:r>
              <a:rPr lang="en-US" altLang="zh-CN" sz="2400" b="1">
                <a:ea typeface="SimSun" charset="0"/>
                <a:sym typeface="+mn-ea"/>
              </a:rPr>
              <a:t> 8 </a:t>
            </a:r>
            <a:r>
              <a:rPr lang="zh-CN" altLang="en-US" sz="2400" b="1">
                <a:ea typeface="SimSun" charset="0"/>
                <a:sym typeface="+mn-ea"/>
              </a:rPr>
              <a:t>位整数即可，可以是有符号也可以是无符号</a:t>
            </a:r>
            <a:r>
              <a:rPr lang="zh-CN" altLang="en-US" sz="2400">
                <a:ea typeface="SimSun" charset="0"/>
                <a:sym typeface="+mn-ea"/>
              </a:rPr>
              <a:t>，任凭编译器决定（</a:t>
            </a:r>
            <a:r>
              <a:rPr lang="en-US" altLang="zh-CN" sz="2400">
                <a:ea typeface="SimSun" charset="0"/>
                <a:sym typeface="+mn-ea"/>
              </a:rPr>
              <a:t>C </a:t>
            </a:r>
            <a:r>
              <a:rPr lang="zh-CN" altLang="en-US" sz="2400">
                <a:ea typeface="SimSun" charset="0"/>
                <a:sym typeface="+mn-ea"/>
              </a:rPr>
              <a:t>标准委员会传统异能，</a:t>
            </a:r>
            <a:r>
              <a:rPr lang="en-US" altLang="zh-CN" sz="2400">
                <a:ea typeface="SimSun" charset="0"/>
                <a:sym typeface="+mn-ea"/>
              </a:rPr>
              <a:t>k</a:t>
            </a:r>
            <a:r>
              <a:rPr lang="zh-CN" altLang="en-US" sz="2400">
                <a:ea typeface="SimSun" charset="0"/>
                <a:sym typeface="+mn-ea"/>
              </a:rPr>
              <a:t>hronos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zh-CN" altLang="en-US" sz="2400">
                <a:ea typeface="SimSun" charset="0"/>
                <a:sym typeface="+mn-ea"/>
              </a:rPr>
              <a:t>直呼内行）。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以</a:t>
            </a:r>
            <a:r>
              <a:rPr lang="en-US" altLang="zh-CN" sz="2400">
                <a:ea typeface="SimSun" charset="0"/>
                <a:sym typeface="+mn-ea"/>
              </a:rPr>
              <a:t> GCC </a:t>
            </a:r>
            <a:r>
              <a:rPr lang="zh-CN" altLang="en-US" sz="2400">
                <a:ea typeface="SimSun" charset="0"/>
                <a:sym typeface="+mn-ea"/>
              </a:rPr>
              <a:t>为例，他规定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char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在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 x86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架构是有符号的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 (char = signed char)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而在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 arm 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架构上则认为是无符号的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 (char = unsigned char)</a:t>
            </a:r>
            <a:r>
              <a:rPr lang="zh-CN" altLang="en-US" sz="2400">
                <a:ea typeface="SimSun" charset="0"/>
                <a:sym typeface="+mn-ea"/>
              </a:rPr>
              <a:t>，因为他认为</a:t>
            </a:r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“</a:t>
            </a:r>
            <a:r>
              <a:rPr lang="en-US" altLang="zh-CN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arm </a:t>
            </a:r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的指令集处理无符号</a:t>
            </a:r>
            <a:r>
              <a:rPr lang="en-US" altLang="zh-CN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8</a:t>
            </a:r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位整数更高效”</a:t>
            </a:r>
            <a:r>
              <a:rPr lang="zh-CN" altLang="en-US" sz="2400">
                <a:ea typeface="SimSun" charset="0"/>
                <a:sym typeface="+mn-ea"/>
              </a:rPr>
              <a:t>，所以擅自把</a:t>
            </a:r>
            <a:r>
              <a:rPr lang="en-US" altLang="zh-CN" sz="2400">
                <a:ea typeface="SimSun" charset="0"/>
                <a:sym typeface="+mn-ea"/>
              </a:rPr>
              <a:t> char </a:t>
            </a:r>
            <a:r>
              <a:rPr lang="zh-CN" altLang="en-US" sz="2400">
                <a:ea typeface="SimSun" charset="0"/>
                <a:sym typeface="+mn-ea"/>
              </a:rPr>
              <a:t>魔改成</a:t>
            </a:r>
            <a:r>
              <a:rPr lang="zh-CN" altLang="en-US" sz="2400">
                <a:ea typeface="SimSun" charset="0"/>
                <a:sym typeface="+mn-ea"/>
              </a:rPr>
              <a:t>无符号的</a:t>
            </a:r>
            <a:r>
              <a:rPr lang="en-US" altLang="zh-CN" sz="2400">
                <a:ea typeface="SimSun" charset="0"/>
                <a:sym typeface="+mn-ea"/>
              </a:rPr>
              <a:t>……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顺便一提，</a:t>
            </a:r>
            <a:r>
              <a:rPr lang="en-US" altLang="zh-CN" sz="2400">
                <a:ea typeface="SimSun" charset="0"/>
                <a:sym typeface="+mn-ea"/>
              </a:rPr>
              <a:t>C++ </a:t>
            </a:r>
            <a:r>
              <a:rPr lang="zh-CN" altLang="en-US" sz="2400">
                <a:ea typeface="SimSun" charset="0"/>
                <a:sym typeface="+mn-ea"/>
              </a:rPr>
              <a:t>标准保证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 i="1">
                <a:ea typeface="SimSun" charset="0"/>
                <a:sym typeface="+mn-ea"/>
              </a:rPr>
              <a:t>char</a:t>
            </a:r>
            <a:r>
              <a:rPr lang="zh-CN" altLang="en-US" sz="2400" i="1">
                <a:ea typeface="SimSun" charset="0"/>
                <a:sym typeface="+mn-ea"/>
              </a:rPr>
              <a:t>，</a:t>
            </a:r>
            <a:r>
              <a:rPr lang="en-US" altLang="zh-CN" sz="2400" i="1">
                <a:ea typeface="SimSun" charset="0"/>
                <a:sym typeface="+mn-ea"/>
              </a:rPr>
              <a:t>signed char</a:t>
            </a:r>
            <a:r>
              <a:rPr lang="zh-CN" altLang="en-US" sz="2400" i="1">
                <a:ea typeface="SimSun" charset="0"/>
                <a:sym typeface="+mn-ea"/>
              </a:rPr>
              <a:t>，</a:t>
            </a:r>
            <a:r>
              <a:rPr lang="en-US" altLang="zh-CN" sz="2400" i="1">
                <a:ea typeface="SimSun" charset="0"/>
                <a:sym typeface="+mn-ea"/>
              </a:rPr>
              <a:t>unsigned char</a:t>
            </a:r>
            <a:r>
              <a:rPr lang="en-US" altLang="zh-CN" sz="2400" b="1">
                <a:ea typeface="SimSun" charset="0"/>
                <a:sym typeface="+mn-ea"/>
              </a:rPr>
              <a:t> </a:t>
            </a:r>
            <a:r>
              <a:rPr lang="zh-CN" altLang="en-US" sz="2400">
                <a:ea typeface="SimSun" charset="0"/>
                <a:sym typeface="+mn-ea"/>
              </a:rPr>
              <a:t>是三个完全不同的类型，</a:t>
            </a:r>
            <a:r>
              <a:rPr lang="en-US" altLang="zh-CN" sz="2400" i="1">
                <a:ea typeface="SimSun" charset="0"/>
                <a:sym typeface="+mn-ea"/>
              </a:rPr>
              <a:t>std::is_same_v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zh-CN" altLang="en-US" sz="2400">
                <a:ea typeface="SimSun" charset="0"/>
                <a:sym typeface="+mn-ea"/>
              </a:rPr>
              <a:t>分别判断他们</a:t>
            </a:r>
            <a:r>
              <a:rPr lang="zh-CN" altLang="en-US" sz="2400">
                <a:ea typeface="SimSun" charset="0"/>
                <a:sym typeface="+mn-ea"/>
              </a:rPr>
              <a:t>总</a:t>
            </a:r>
            <a:r>
              <a:rPr lang="zh-CN" altLang="en-US" sz="2400">
                <a:ea typeface="SimSun" charset="0"/>
                <a:sym typeface="+mn-ea"/>
              </a:rPr>
              <a:t>会得到</a:t>
            </a:r>
            <a:r>
              <a:rPr lang="en-US" altLang="zh-CN" sz="2400">
                <a:ea typeface="SimSun" charset="0"/>
                <a:sym typeface="+mn-ea"/>
              </a:rPr>
              <a:t> false</a:t>
            </a:r>
            <a:r>
              <a:rPr lang="zh-CN" altLang="en-US" sz="2400">
                <a:ea typeface="SimSun" charset="0"/>
                <a:sym typeface="+mn-ea"/>
              </a:rPr>
              <a:t>，无论</a:t>
            </a:r>
            <a:r>
              <a:rPr lang="en-US" altLang="zh-CN" sz="2400">
                <a:ea typeface="SimSun" charset="0"/>
                <a:sym typeface="+mn-ea"/>
              </a:rPr>
              <a:t> x86 </a:t>
            </a:r>
            <a:r>
              <a:rPr lang="zh-CN" altLang="en-US" sz="2400">
                <a:ea typeface="SimSun" charset="0"/>
                <a:sym typeface="+mn-ea"/>
              </a:rPr>
              <a:t>还是</a:t>
            </a:r>
            <a:r>
              <a:rPr lang="en-US" altLang="zh-CN" sz="2400">
                <a:ea typeface="SimSun" charset="0"/>
                <a:sym typeface="+mn-ea"/>
              </a:rPr>
              <a:t> arm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</a:rPr>
              <a:t>但是奇葩的</a:t>
            </a:r>
            <a:r>
              <a:rPr lang="en-US" altLang="zh-CN" sz="2400">
                <a:ea typeface="SimSun" charset="0"/>
              </a:rPr>
              <a:t> C </a:t>
            </a:r>
            <a:r>
              <a:rPr lang="zh-CN" altLang="en-US" sz="2400">
                <a:ea typeface="SimSun" charset="0"/>
              </a:rPr>
              <a:t>语言却规定</a:t>
            </a:r>
            <a:r>
              <a:rPr lang="en-US" altLang="zh-CN" sz="2400">
                <a:ea typeface="SimSun" charset="0"/>
              </a:rPr>
              <a:t> short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int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long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long long </a:t>
            </a:r>
            <a:r>
              <a:rPr lang="zh-CN" altLang="en-US" sz="2400">
                <a:ea typeface="SimSun" charset="0"/>
              </a:rPr>
              <a:t>必须是有符号的</a:t>
            </a:r>
            <a:r>
              <a:rPr lang="en-US" altLang="zh-CN" sz="2400">
                <a:ea typeface="SimSun" charset="0"/>
              </a:rPr>
              <a:t> (int = signed int)</a:t>
            </a:r>
            <a:r>
              <a:rPr lang="zh-CN" altLang="en-US" sz="2400">
                <a:ea typeface="SimSun" charset="0"/>
              </a:rPr>
              <a:t>，反而却没有规定他们的位宽（没错，</a:t>
            </a:r>
            <a:r>
              <a:rPr lang="en-US" altLang="zh-CN" sz="2400">
                <a:ea typeface="SimSun" charset="0"/>
              </a:rPr>
              <a:t>int </a:t>
            </a:r>
            <a:r>
              <a:rPr lang="zh-CN" altLang="en-US" sz="2400">
                <a:ea typeface="SimSun" charset="0"/>
              </a:rPr>
              <a:t>可以是</a:t>
            </a:r>
            <a:r>
              <a:rPr lang="en-US" altLang="zh-CN" sz="2400">
                <a:ea typeface="SimSun" charset="0"/>
              </a:rPr>
              <a:t> 32 </a:t>
            </a:r>
            <a:r>
              <a:rPr lang="zh-CN" altLang="en-US" sz="2400">
                <a:ea typeface="SimSun" charset="0"/>
              </a:rPr>
              <a:t>位，也可以是</a:t>
            </a:r>
            <a:r>
              <a:rPr lang="en-US" altLang="zh-CN" sz="2400">
                <a:ea typeface="SimSun" charset="0"/>
              </a:rPr>
              <a:t> 16 </a:t>
            </a:r>
            <a:r>
              <a:rPr lang="zh-CN" altLang="en-US" sz="2400">
                <a:ea typeface="SimSun" charset="0"/>
              </a:rPr>
              <a:t>位的，标准规定只需满足</a:t>
            </a:r>
            <a:r>
              <a:rPr lang="en-US" altLang="zh-CN" sz="2400">
                <a:ea typeface="SimSun" charset="0"/>
              </a:rPr>
              <a:t> char &lt;= short &lt;= int &lt;= long &lt;= long long </a:t>
            </a:r>
            <a:r>
              <a:rPr lang="zh-CN" altLang="en-US" sz="2400">
                <a:ea typeface="SimSun" charset="0"/>
              </a:rPr>
              <a:t>即可）。</a:t>
            </a:r>
            <a:endParaRPr lang="zh-CN" altLang="en-US" sz="2400">
              <a:ea typeface="SimSun" charset="0"/>
            </a:endParaRPr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Linux </a:t>
            </a:r>
            <a:r>
              <a:rPr lang="zh-CN" altLang="en-US">
                <a:ea typeface="SimSun" charset="0"/>
              </a:rPr>
              <a:t>命令行实验</a:t>
            </a:r>
            <a:endParaRPr lang="zh-CN" altLang="en-US">
              <a:ea typeface="SimSun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36240" y="1600200"/>
            <a:ext cx="631825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>
                <a:ea typeface="SimSun" charset="0"/>
              </a:rPr>
              <a:t>字符串应用实战（作业）</a:t>
            </a:r>
            <a:endParaRPr lang="zh-CN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10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课后作业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zh-CN" altLang="en-US" sz="2800">
                <a:ea typeface="SimSun" charset="0"/>
              </a:rPr>
              <a:t>输入是一个文本文件</a:t>
            </a:r>
            <a:r>
              <a:rPr lang="en-US" altLang="zh-CN" sz="2800">
                <a:ea typeface="SimSun" charset="0"/>
              </a:rPr>
              <a:t> a.txt</a:t>
            </a:r>
            <a:r>
              <a:rPr lang="zh-CN" altLang="en-US" sz="2800">
                <a:ea typeface="SimSun" charset="0"/>
              </a:rPr>
              <a:t>：</a:t>
            </a:r>
            <a:endParaRPr lang="zh-CN" altLang="en-US" sz="2800">
              <a:ea typeface="SimSun" charset="0"/>
            </a:endParaRPr>
          </a:p>
          <a:p>
            <a:r>
              <a:rPr lang="en-US" altLang="zh-CN" sz="2800">
                <a:ea typeface="SimSun" charset="0"/>
              </a:rPr>
              <a:t>1 xxx</a:t>
            </a:r>
            <a:endParaRPr lang="en-US" altLang="zh-CN" sz="2800">
              <a:ea typeface="SimSun" charset="0"/>
            </a:endParaRPr>
          </a:p>
          <a:p>
            <a:r>
              <a:rPr lang="en-US" altLang="zh-CN" sz="2800">
                <a:ea typeface="SimSun" charset="0"/>
              </a:rPr>
              <a:t>4 yyyyyyy</a:t>
            </a:r>
            <a:endParaRPr lang="en-US" altLang="zh-CN" sz="2800">
              <a:ea typeface="SimSun" charset="0"/>
            </a:endParaRPr>
          </a:p>
          <a:p>
            <a:r>
              <a:rPr lang="en-US" altLang="zh-CN" sz="2800">
                <a:ea typeface="SimSun" charset="0"/>
              </a:rPr>
              <a:t>3 zzzz</a:t>
            </a:r>
            <a:endParaRPr lang="en-US" altLang="zh-CN" sz="2800">
              <a:ea typeface="SimSun" charset="0"/>
            </a:endParaRPr>
          </a:p>
          <a:p>
            <a:r>
              <a:rPr lang="en-US" altLang="zh-CN" sz="2800">
                <a:ea typeface="SimSun" charset="0"/>
              </a:rPr>
              <a:t>2 wwwww</a:t>
            </a:r>
            <a:endParaRPr lang="en-US" altLang="zh-CN" sz="2800">
              <a:ea typeface="SimSun" charset="0"/>
            </a:endParaRPr>
          </a:p>
          <a:p>
            <a:endParaRPr lang="zh-CN" altLang="en-US" sz="2800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 sz="2800">
                <a:ea typeface="SimSun" charset="0"/>
                <a:sym typeface="+mn-ea"/>
              </a:rPr>
              <a:t>要求按照前面的数字排序，输出到另一个文本文件</a:t>
            </a:r>
            <a:r>
              <a:rPr lang="en-US" altLang="zh-CN" sz="2800">
                <a:ea typeface="SimSun" charset="0"/>
                <a:sym typeface="+mn-ea"/>
              </a:rPr>
              <a:t> b.txt</a:t>
            </a:r>
            <a:r>
              <a:rPr lang="zh-CN" altLang="en-US" sz="2800">
                <a:ea typeface="SimSun" charset="0"/>
                <a:sym typeface="+mn-ea"/>
              </a:rPr>
              <a:t>：</a:t>
            </a:r>
            <a:endParaRPr lang="zh-CN" altLang="en-US" sz="2800">
              <a:ea typeface="SimSun" charset="0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1 xxx</a:t>
            </a:r>
            <a:endParaRPr lang="en-US" altLang="zh-CN" sz="2800">
              <a:ea typeface="SimSun" charset="0"/>
              <a:sym typeface="+mn-ea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2 wwwww</a:t>
            </a:r>
            <a:endParaRPr lang="en-US" altLang="zh-CN" sz="2800">
              <a:ea typeface="SimSun" charset="0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3 zzzz</a:t>
            </a:r>
            <a:endParaRPr lang="en-US" altLang="zh-CN" sz="2800">
              <a:ea typeface="SimSun" charset="0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4 yyyyyyy</a:t>
            </a:r>
            <a:endParaRPr lang="en-US" sz="28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95395" y="5180965"/>
            <a:ext cx="4600575" cy="167703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3795395" y="4843780"/>
            <a:ext cx="4043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>
                <a:solidFill>
                  <a:schemeClr val="bg1">
                    <a:lumMod val="50000"/>
                  </a:schemeClr>
                </a:solidFill>
                <a:ea typeface="SimSun" charset="0"/>
              </a:rPr>
              <a:t>非常感谢相依同学提供了这道有趣的题目：</a:t>
            </a:r>
            <a:endParaRPr lang="zh-CN" altLang="en-US" sz="1600">
              <a:solidFill>
                <a:schemeClr val="bg1">
                  <a:lumMod val="50000"/>
                </a:schemeClr>
              </a:solidFill>
              <a:ea typeface="SimSun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关于</a:t>
            </a:r>
            <a:r>
              <a:rPr lang="en-US" altLang="zh-CN">
                <a:ea typeface="SimSun" charset="0"/>
                <a:sym typeface="+mn-ea"/>
              </a:rPr>
              <a:t> char </a:t>
            </a:r>
            <a:r>
              <a:rPr lang="zh-CN" altLang="en-US">
                <a:ea typeface="SimSun" charset="0"/>
                <a:sym typeface="+mn-ea"/>
              </a:rPr>
              <a:t>类型的一个冷知识</a:t>
            </a:r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14120" y="2812415"/>
            <a:ext cx="9763125" cy="2733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450" y="5922010"/>
            <a:ext cx="6515100" cy="6572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1712595"/>
            <a:ext cx="36576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 </a:t>
            </a:r>
            <a:r>
              <a:rPr lang="zh-CN" altLang="en-US">
                <a:ea typeface="SimSun" charset="0"/>
              </a:rPr>
              <a:t>语言中的字符串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b="1">
                <a:solidFill>
                  <a:srgbClr val="0070C0"/>
                </a:solidFill>
                <a:ea typeface="SimSun" charset="0"/>
              </a:rPr>
              <a:t>字符串</a:t>
            </a:r>
            <a:r>
              <a:rPr lang="en-US" altLang="zh-CN" b="1">
                <a:solidFill>
                  <a:srgbClr val="0070C0"/>
                </a:solidFill>
                <a:ea typeface="SimSun" charset="0"/>
              </a:rPr>
              <a:t>(string)</a:t>
            </a:r>
            <a:r>
              <a:rPr lang="zh-CN" altLang="en-US">
                <a:ea typeface="SimSun" charset="0"/>
              </a:rPr>
              <a:t>就是由</a:t>
            </a:r>
            <a:r>
              <a:rPr lang="zh-CN" altLang="en-US" b="1">
                <a:solidFill>
                  <a:srgbClr val="00B050"/>
                </a:solidFill>
                <a:ea typeface="SimSun" charset="0"/>
              </a:rPr>
              <a:t>字符</a:t>
            </a:r>
            <a:r>
              <a:rPr lang="en-US" altLang="zh-CN" b="1">
                <a:solidFill>
                  <a:srgbClr val="00B050"/>
                </a:solidFill>
                <a:ea typeface="SimSun" charset="0"/>
              </a:rPr>
              <a:t>(character)</a:t>
            </a:r>
            <a:r>
              <a:rPr lang="zh-CN" altLang="en-US">
                <a:ea typeface="SimSun" charset="0"/>
              </a:rPr>
              <a:t>组成的数组。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  <a:sym typeface="+mn-ea"/>
              </a:rPr>
              <a:t>C </a:t>
            </a:r>
            <a:r>
              <a:rPr lang="zh-CN" altLang="en-US">
                <a:ea typeface="SimSun" charset="0"/>
                <a:sym typeface="+mn-ea"/>
              </a:rPr>
              <a:t>语言中，字符串用双引号</a:t>
            </a:r>
            <a:r>
              <a:rPr lang="en-US" altLang="zh-CN">
                <a:ea typeface="SimSun" charset="0"/>
                <a:sym typeface="+mn-ea"/>
              </a:rPr>
              <a:t> “” </a:t>
            </a:r>
            <a:r>
              <a:rPr lang="zh-CN" altLang="en-US">
                <a:ea typeface="SimSun" charset="0"/>
                <a:sym typeface="+mn-ea"/>
              </a:rPr>
              <a:t>包裹，字符用单引号</a:t>
            </a:r>
            <a:r>
              <a:rPr lang="en-US" altLang="zh-CN">
                <a:ea typeface="SimSun" charset="0"/>
                <a:sym typeface="+mn-ea"/>
              </a:rPr>
              <a:t> ‘’ </a:t>
            </a:r>
            <a:r>
              <a:rPr lang="zh-CN" altLang="en-US">
                <a:ea typeface="SimSun" charset="0"/>
                <a:sym typeface="+mn-ea"/>
              </a:rPr>
              <a:t>包裹。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char c = </a:t>
            </a:r>
            <a:r>
              <a:rPr lang="en-US" altLang="zh-CN">
                <a:solidFill>
                  <a:srgbClr val="00B050"/>
                </a:solidFill>
                <a:ea typeface="SimSun" charset="0"/>
              </a:rPr>
              <a:t>‘h’</a:t>
            </a:r>
            <a:r>
              <a:rPr lang="en-US" altLang="zh-CN">
                <a:ea typeface="SimSun" charset="0"/>
              </a:rPr>
              <a:t>;</a:t>
            </a:r>
            <a:endParaRPr lang="en-US" altLang="zh-CN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char s[] = </a:t>
            </a:r>
            <a:r>
              <a:rPr lang="en-US" altLang="zh-CN">
                <a:solidFill>
                  <a:srgbClr val="0070C0"/>
                </a:solidFill>
                <a:ea typeface="SimSun" charset="0"/>
              </a:rPr>
              <a:t>“hello”</a:t>
            </a:r>
            <a:r>
              <a:rPr lang="en-US" altLang="zh-CN">
                <a:ea typeface="SimSun" charset="0"/>
              </a:rPr>
              <a:t>;</a:t>
            </a:r>
            <a:endParaRPr lang="zh-CN" altLang="en-US">
              <a:ea typeface="SimSu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05170" y="2832100"/>
            <a:ext cx="6386830" cy="40259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  <a:sym typeface="+mn-ea"/>
              </a:rPr>
              <a:t>C </a:t>
            </a:r>
            <a:r>
              <a:rPr lang="zh-CN" altLang="en-US">
                <a:ea typeface="SimSun" charset="0"/>
                <a:sym typeface="+mn-ea"/>
              </a:rPr>
              <a:t>语言中的字符串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正如</a:t>
            </a:r>
            <a:r>
              <a:rPr lang="en-US" altLang="zh-CN">
                <a:ea typeface="SimSun" charset="0"/>
              </a:rPr>
              <a:t> ‘h’ </a:t>
            </a:r>
            <a:r>
              <a:rPr lang="zh-CN" altLang="en-US">
                <a:ea typeface="SimSun" charset="0"/>
              </a:rPr>
              <a:t>是个语法糖，等价于</a:t>
            </a:r>
            <a:r>
              <a:rPr lang="en-US" altLang="zh-CN">
                <a:ea typeface="SimSun" charset="0"/>
              </a:rPr>
              <a:t> h </a:t>
            </a:r>
            <a:r>
              <a:rPr lang="zh-CN" altLang="en-US">
                <a:ea typeface="SimSun" charset="0"/>
              </a:rPr>
              <a:t>的</a:t>
            </a:r>
            <a:r>
              <a:rPr lang="en-US" altLang="zh-CN">
                <a:ea typeface="SimSun" charset="0"/>
              </a:rPr>
              <a:t> ASCII </a:t>
            </a:r>
            <a:r>
              <a:rPr lang="zh-CN" altLang="en-US">
                <a:ea typeface="SimSun" charset="0"/>
              </a:rPr>
              <a:t>码</a:t>
            </a:r>
            <a:r>
              <a:rPr lang="en-US" altLang="zh-CN">
                <a:ea typeface="SimSun" charset="0"/>
              </a:rPr>
              <a:t>——</a:t>
            </a:r>
            <a:r>
              <a:rPr lang="zh-CN" altLang="en-US">
                <a:ea typeface="SimSun" charset="0"/>
              </a:rPr>
              <a:t>整数</a:t>
            </a:r>
            <a:r>
              <a:rPr lang="en-US" altLang="zh-CN">
                <a:ea typeface="SimSun" charset="0"/>
              </a:rPr>
              <a:t> 104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“hello” </a:t>
            </a:r>
            <a:r>
              <a:rPr lang="zh-CN" altLang="en-US">
                <a:ea typeface="SimSun" charset="0"/>
              </a:rPr>
              <a:t>也是个语法糖，他等价于数组</a:t>
            </a:r>
            <a:r>
              <a:rPr lang="en-US" altLang="zh-CN">
                <a:ea typeface="SimSun" charset="0"/>
              </a:rPr>
              <a:t> {‘h’, ‘e’, ‘l’, ‘l’, ‘o’, 0}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63515" y="2838450"/>
            <a:ext cx="6928485" cy="40195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1652013429398"/>
          <p:cNvPicPr>
            <a:picLocks noChangeAspect="1"/>
          </p:cNvPicPr>
          <p:nvPr/>
        </p:nvPicPr>
        <p:blipFill>
          <a:blip r:embed="rId1">
            <a:lum bright="60000" contrast="-72000"/>
          </a:blip>
          <a:stretch>
            <a:fillRect/>
          </a:stretch>
        </p:blipFill>
        <p:spPr>
          <a:xfrm>
            <a:off x="-26035" y="-772795"/>
            <a:ext cx="12244070" cy="84042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课程安排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lvl="1" indent="0">
              <a:buNone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1. vector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容器初体验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&amp;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迭代器入门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(BV1qF411T7sd)</a:t>
            </a:r>
            <a:endParaRPr lang="en-US" altLang="zh-CN">
              <a:solidFill>
                <a:schemeClr val="bg1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2.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你所不知道的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set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容器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&amp;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迭代器分类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(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BV1m34y157wb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)</a:t>
            </a:r>
            <a:endParaRPr lang="en-US" altLang="zh-CN">
              <a:solidFill>
                <a:schemeClr val="bg1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CN" b="1">
                <a:solidFill>
                  <a:srgbClr val="0070C0"/>
                </a:solidFill>
                <a:sym typeface="+mn-ea"/>
              </a:rPr>
              <a:t>3. string，string_view，const char * 的爱恨纠葛 </a:t>
            </a:r>
            <a:r>
              <a:rPr lang="en-US" altLang="zh-CN" b="1">
                <a:solidFill>
                  <a:srgbClr val="0070C0"/>
                </a:solidFill>
                <a:sym typeface="+mn-ea"/>
              </a:rPr>
              <a:t>(</a:t>
            </a:r>
            <a:r>
              <a:rPr lang="zh-CN" altLang="en-US" b="1">
                <a:solidFill>
                  <a:srgbClr val="0070C0"/>
                </a:solidFill>
                <a:sym typeface="+mn-ea"/>
              </a:rPr>
              <a:t>本期</a:t>
            </a:r>
            <a:r>
              <a:rPr lang="en-US" altLang="zh-CN" b="1">
                <a:solidFill>
                  <a:srgbClr val="0070C0"/>
                </a:solidFill>
                <a:sym typeface="+mn-ea"/>
              </a:rPr>
              <a:t>) </a:t>
            </a:r>
            <a:endParaRPr lang="en-US" altLang="zh-CN" b="1">
              <a:solidFill>
                <a:srgbClr val="0070C0"/>
              </a:solidFill>
              <a:sym typeface="+mn-ea"/>
            </a:endParaRPr>
          </a:p>
          <a:p>
            <a:pPr marL="457200" lvl="1" indent="0">
              <a:buNone/>
            </a:pPr>
            <a:r>
              <a:rPr lang="en-US" altLang="zh-CN"/>
              <a:t>4. </a:t>
            </a:r>
            <a:r>
              <a:rPr lang="zh-CN" altLang="en-US"/>
              <a:t>万能的</a:t>
            </a:r>
            <a:r>
              <a:rPr lang="en-US" altLang="zh-CN"/>
              <a:t> map </a:t>
            </a:r>
            <a:r>
              <a:rPr lang="zh-CN" altLang="en-US"/>
              <a:t>容器全家桶及其妙用举例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>
                <a:sym typeface="+mn-ea"/>
              </a:rPr>
              <a:t>5. </a:t>
            </a:r>
            <a:r>
              <a:rPr lang="zh-CN" altLang="en-US">
                <a:sym typeface="+mn-ea"/>
              </a:rPr>
              <a:t>函子</a:t>
            </a:r>
            <a:r>
              <a:rPr lang="en-US" altLang="zh-CN">
                <a:sym typeface="+mn-ea"/>
              </a:rPr>
              <a:t> functor </a:t>
            </a:r>
            <a:r>
              <a:rPr lang="zh-CN" altLang="en-US">
                <a:sym typeface="+mn-ea"/>
              </a:rPr>
              <a:t>与</a:t>
            </a:r>
            <a:r>
              <a:rPr lang="en-US" altLang="zh-CN">
                <a:sym typeface="+mn-ea"/>
              </a:rPr>
              <a:t> lambda </a:t>
            </a:r>
            <a:r>
              <a:rPr lang="zh-CN" altLang="en-US">
                <a:sym typeface="+mn-ea"/>
              </a:rPr>
              <a:t>表达式知多少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6. </a:t>
            </a:r>
            <a:r>
              <a:rPr lang="zh-CN" altLang="en-US"/>
              <a:t>通过实战案例来学习</a:t>
            </a:r>
            <a:r>
              <a:rPr lang="en-US" altLang="zh-CN"/>
              <a:t> STL </a:t>
            </a:r>
            <a:r>
              <a:rPr lang="zh-CN" altLang="en-US"/>
              <a:t>算法库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7. C++ </a:t>
            </a:r>
            <a:r>
              <a:rPr lang="zh-CN" altLang="en-US"/>
              <a:t>标准输入输出流</a:t>
            </a:r>
            <a:r>
              <a:rPr lang="en-US" altLang="zh-CN"/>
              <a:t> &amp; </a:t>
            </a:r>
            <a:r>
              <a:rPr lang="zh-CN" altLang="en-US"/>
              <a:t>字符串格式化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8. traits </a:t>
            </a:r>
            <a:r>
              <a:rPr lang="zh-CN" altLang="en-US"/>
              <a:t>技术，用户自定义迭代器与算法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9. allocator</a:t>
            </a:r>
            <a:r>
              <a:rPr lang="zh-CN" altLang="en-US"/>
              <a:t>，</a:t>
            </a:r>
            <a:r>
              <a:rPr lang="zh-CN" altLang="en-US"/>
              <a:t>内存管理与对象生命周期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 </a:t>
            </a:r>
            <a:r>
              <a:rPr lang="zh-CN" altLang="en-US">
                <a:ea typeface="SimSun" charset="0"/>
              </a:rPr>
              <a:t>语言字符串的特点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正如</a:t>
            </a:r>
            <a:r>
              <a:rPr lang="en-US" altLang="zh-CN">
                <a:ea typeface="SimSun" charset="0"/>
              </a:rPr>
              <a:t> ‘h’ </a:t>
            </a:r>
            <a:r>
              <a:rPr lang="zh-CN" altLang="en-US">
                <a:ea typeface="SimSun" charset="0"/>
              </a:rPr>
              <a:t>是个语法糖，等价于</a:t>
            </a:r>
            <a:r>
              <a:rPr lang="en-US" altLang="zh-CN">
                <a:ea typeface="SimSun" charset="0"/>
              </a:rPr>
              <a:t> h </a:t>
            </a:r>
            <a:r>
              <a:rPr lang="zh-CN" altLang="en-US">
                <a:ea typeface="SimSun" charset="0"/>
              </a:rPr>
              <a:t>的</a:t>
            </a:r>
            <a:r>
              <a:rPr lang="en-US" altLang="zh-CN">
                <a:ea typeface="SimSun" charset="0"/>
              </a:rPr>
              <a:t> ASCII </a:t>
            </a:r>
            <a:r>
              <a:rPr lang="zh-CN" altLang="en-US">
                <a:ea typeface="SimSun" charset="0"/>
              </a:rPr>
              <a:t>码</a:t>
            </a:r>
            <a:r>
              <a:rPr lang="en-US" altLang="zh-CN">
                <a:ea typeface="SimSun" charset="0"/>
              </a:rPr>
              <a:t>——</a:t>
            </a:r>
            <a:r>
              <a:rPr lang="zh-CN" altLang="en-US">
                <a:ea typeface="SimSun" charset="0"/>
              </a:rPr>
              <a:t>整数</a:t>
            </a:r>
            <a:r>
              <a:rPr lang="en-US" altLang="zh-CN">
                <a:ea typeface="SimSun" charset="0"/>
              </a:rPr>
              <a:t> 104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“hello” </a:t>
            </a:r>
            <a:r>
              <a:rPr lang="zh-CN" altLang="en-US">
                <a:ea typeface="SimSun" charset="0"/>
              </a:rPr>
              <a:t>也是个语法糖，他等价于数组</a:t>
            </a:r>
            <a:r>
              <a:rPr lang="en-US" altLang="zh-CN">
                <a:ea typeface="SimSun" charset="0"/>
              </a:rPr>
              <a:t> {‘h’, ‘e’, ‘l’, ‘l’, ‘o’, 0}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hello </a:t>
            </a:r>
            <a:r>
              <a:rPr lang="zh-CN" altLang="en-US">
                <a:ea typeface="SimSun" charset="0"/>
              </a:rPr>
              <a:t>每个字符都连续地排列在这个数组中，那么末尾的</a:t>
            </a:r>
            <a:r>
              <a:rPr lang="en-US" altLang="zh-CN">
                <a:ea typeface="SimSun" charset="0"/>
              </a:rPr>
              <a:t> 0 </a:t>
            </a:r>
            <a:r>
              <a:rPr lang="zh-CN" altLang="en-US">
                <a:ea typeface="SimSun" charset="0"/>
              </a:rPr>
              <a:t>是怎么回事？原来</a:t>
            </a:r>
            <a:r>
              <a:rPr lang="en-US" altLang="zh-CN">
                <a:ea typeface="SimSun" charset="0"/>
              </a:rPr>
              <a:t> C </a:t>
            </a:r>
            <a:r>
              <a:rPr lang="zh-CN" altLang="en-US">
                <a:ea typeface="SimSun" charset="0"/>
              </a:rPr>
              <a:t>语言的字符串因为只保留数组的</a:t>
            </a:r>
            <a:r>
              <a:rPr lang="zh-CN" altLang="en-US" b="1">
                <a:ea typeface="SimSun" charset="0"/>
              </a:rPr>
              <a:t>首地址指针</a:t>
            </a:r>
            <a:r>
              <a:rPr lang="zh-CN" altLang="en-US">
                <a:ea typeface="SimSun" charset="0"/>
                <a:sym typeface="+mn-ea"/>
              </a:rPr>
              <a:t>（指向第一个字符的指针），</a:t>
            </a:r>
            <a:r>
              <a:rPr lang="zh-CN" altLang="en-US">
                <a:ea typeface="SimSun" charset="0"/>
                <a:sym typeface="+mn-ea"/>
              </a:rPr>
              <a:t>在以</a:t>
            </a:r>
            <a:r>
              <a:rPr lang="en-US" altLang="zh-CN">
                <a:ea typeface="SimSun" charset="0"/>
                <a:sym typeface="+mn-ea"/>
              </a:rPr>
              <a:t> char * </a:t>
            </a:r>
            <a:r>
              <a:rPr lang="zh-CN" altLang="en-US">
                <a:ea typeface="SimSun" charset="0"/>
                <a:sym typeface="+mn-ea"/>
              </a:rPr>
              <a:t>类型传递给其他函数时，其数组的长度无法知晓。为了确切知道数组在什么地方结束，规定用</a:t>
            </a:r>
            <a:r>
              <a:rPr lang="en-US" altLang="zh-CN">
                <a:ea typeface="SimSun" charset="0"/>
                <a:sym typeface="+mn-ea"/>
              </a:rPr>
              <a:t> ASCII </a:t>
            </a:r>
            <a:r>
              <a:rPr lang="zh-CN" altLang="en-US">
                <a:ea typeface="SimSun" charset="0"/>
                <a:sym typeface="+mn-ea"/>
              </a:rPr>
              <a:t>码中的“空字符”也就是</a:t>
            </a:r>
            <a:r>
              <a:rPr lang="en-US" altLang="zh-CN">
                <a:ea typeface="SimSun" charset="0"/>
                <a:sym typeface="+mn-ea"/>
              </a:rPr>
              <a:t> 0 </a:t>
            </a:r>
            <a:r>
              <a:rPr lang="zh-CN" altLang="en-US">
                <a:ea typeface="SimSun" charset="0"/>
                <a:sym typeface="+mn-ea"/>
              </a:rPr>
              <a:t>来表示数组的结尾。这样只需要一个首地址指针就能表示一个动态长度的数组，高，实在是高。</a:t>
            </a:r>
            <a:endParaRPr lang="zh-CN" altLang="en-US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“</a:t>
            </a:r>
            <a:r>
              <a:rPr lang="en-US" altLang="zh-CN">
                <a:ea typeface="SimSun" charset="0"/>
                <a:sym typeface="+mn-ea"/>
              </a:rPr>
              <a:t>0</a:t>
            </a:r>
            <a:r>
              <a:rPr lang="zh-CN" altLang="en-US">
                <a:ea typeface="SimSun" charset="0"/>
                <a:sym typeface="+mn-ea"/>
              </a:rPr>
              <a:t>结尾</a:t>
            </a:r>
            <a:r>
              <a:rPr lang="zh-CN" altLang="en-US">
                <a:ea typeface="SimSun" charset="0"/>
              </a:rPr>
              <a:t>字符串”知识点应用举例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>
                <a:ea typeface="SimSun" charset="0"/>
              </a:rPr>
              <a:t>利用</a:t>
            </a:r>
            <a:r>
              <a:rPr lang="en-US" altLang="zh-CN">
                <a:ea typeface="SimSun" charset="0"/>
              </a:rPr>
              <a:t> C </a:t>
            </a:r>
            <a:r>
              <a:rPr lang="zh-CN" altLang="en-US">
                <a:ea typeface="SimSun" charset="0"/>
              </a:rPr>
              <a:t>语言字符串“以</a:t>
            </a:r>
            <a:r>
              <a:rPr lang="en-US" altLang="zh-CN">
                <a:ea typeface="SimSun" charset="0"/>
              </a:rPr>
              <a:t>0</a:t>
            </a:r>
            <a:r>
              <a:rPr lang="zh-CN" altLang="en-US">
                <a:ea typeface="SimSun" charset="0"/>
              </a:rPr>
              <a:t>结尾”这个特点，我们可以在一个本来非</a:t>
            </a:r>
            <a:r>
              <a:rPr lang="en-US" altLang="zh-CN">
                <a:ea typeface="SimSun" charset="0"/>
              </a:rPr>
              <a:t>0</a:t>
            </a:r>
            <a:r>
              <a:rPr lang="zh-CN" altLang="en-US">
                <a:ea typeface="SimSun" charset="0"/>
              </a:rPr>
              <a:t>的字符处写入</a:t>
            </a:r>
            <a:r>
              <a:rPr lang="en-US" altLang="zh-CN">
                <a:ea typeface="SimSun" charset="0"/>
              </a:rPr>
              <a:t>0</a:t>
            </a:r>
            <a:r>
              <a:rPr lang="zh-CN" altLang="en-US">
                <a:ea typeface="SimSun" charset="0"/>
              </a:rPr>
              <a:t>，来</a:t>
            </a:r>
            <a:r>
              <a:rPr lang="zh-CN">
                <a:ea typeface="SimSun" charset="0"/>
              </a:rPr>
              <a:t>提前结束字符串。例如在第</a:t>
            </a:r>
            <a:r>
              <a:rPr lang="en-US" altLang="zh-CN">
                <a:ea typeface="SimSun" charset="0"/>
              </a:rPr>
              <a:t> n </a:t>
            </a:r>
            <a:r>
              <a:rPr lang="zh-CN" altLang="en-US">
                <a:ea typeface="SimSun" charset="0"/>
              </a:rPr>
              <a:t>个字符写入</a:t>
            </a:r>
            <a:r>
              <a:rPr lang="en-US" altLang="zh-CN">
                <a:ea typeface="SimSun" charset="0"/>
              </a:rPr>
              <a:t>0</a:t>
            </a:r>
            <a:r>
              <a:rPr lang="zh-CN" altLang="en-US">
                <a:ea typeface="SimSun" charset="0"/>
              </a:rPr>
              <a:t>，</a:t>
            </a:r>
            <a:r>
              <a:rPr lang="zh-CN">
                <a:ea typeface="SimSun" charset="0"/>
              </a:rPr>
              <a:t>就会只保留前</a:t>
            </a:r>
            <a:r>
              <a:rPr lang="en-US" altLang="zh-CN">
                <a:ea typeface="SimSun" charset="0"/>
              </a:rPr>
              <a:t> n </a:t>
            </a:r>
            <a:r>
              <a:rPr lang="zh-CN" altLang="en-US">
                <a:ea typeface="SimSun" charset="0"/>
              </a:rPr>
              <a:t>个字符作为一个子字符串，删除</a:t>
            </a:r>
            <a:r>
              <a:rPr lang="zh-CN">
                <a:ea typeface="SimSun" charset="0"/>
              </a:rPr>
              <a:t>后半部分。</a:t>
            </a:r>
            <a:endParaRPr lang="zh-CN">
              <a:ea typeface="SimSun" charset="0"/>
              <a:sym typeface="+mn-e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49165" y="3151505"/>
            <a:ext cx="4430395" cy="370649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“</a:t>
            </a:r>
            <a:r>
              <a:rPr lang="en-US" altLang="zh-CN">
                <a:ea typeface="SimSun" charset="0"/>
                <a:sym typeface="+mn-ea"/>
              </a:rPr>
              <a:t>0</a:t>
            </a:r>
            <a:r>
              <a:rPr lang="zh-CN" altLang="en-US">
                <a:ea typeface="SimSun" charset="0"/>
                <a:sym typeface="+mn-ea"/>
              </a:rPr>
              <a:t>结尾</a:t>
            </a:r>
            <a:r>
              <a:rPr lang="zh-CN" altLang="en-US">
                <a:ea typeface="SimSun" charset="0"/>
              </a:rPr>
              <a:t>字符串”知识点应用举例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>
                <a:ea typeface="SimSun" charset="0"/>
              </a:rPr>
              <a:t>C </a:t>
            </a:r>
            <a:r>
              <a:rPr lang="zh-CN" altLang="en-US">
                <a:ea typeface="SimSun" charset="0"/>
              </a:rPr>
              <a:t>语言所谓的字符串类型</a:t>
            </a:r>
            <a:r>
              <a:rPr lang="en-US" altLang="zh-CN">
                <a:ea typeface="SimSun" charset="0"/>
              </a:rPr>
              <a:t> char * </a:t>
            </a:r>
            <a:r>
              <a:rPr lang="zh-CN" altLang="en-US">
                <a:ea typeface="SimSun" charset="0"/>
              </a:rPr>
              <a:t>实际上就是个首地址指针，如果让首地址指针向前移动</a:t>
            </a:r>
            <a:r>
              <a:rPr lang="en-US" altLang="zh-CN">
                <a:ea typeface="SimSun" charset="0"/>
              </a:rPr>
              <a:t> n </a:t>
            </a:r>
            <a:r>
              <a:rPr lang="zh-CN" altLang="en-US">
                <a:ea typeface="SimSun" charset="0"/>
              </a:rPr>
              <a:t>位，那就</a:t>
            </a:r>
            <a:r>
              <a:rPr lang="zh-CN">
                <a:ea typeface="SimSun" charset="0"/>
              </a:rPr>
              <a:t>实现删除前</a:t>
            </a:r>
            <a:r>
              <a:rPr lang="en-US" altLang="zh-CN">
                <a:ea typeface="SimSun" charset="0"/>
              </a:rPr>
              <a:t> n </a:t>
            </a:r>
            <a:r>
              <a:rPr lang="zh-CN" altLang="en-US">
                <a:ea typeface="SimSun" charset="0"/>
              </a:rPr>
              <a:t>个字符</a:t>
            </a:r>
            <a:r>
              <a:rPr lang="zh-CN">
                <a:ea typeface="SimSun" charset="0"/>
              </a:rPr>
              <a:t>的效果，而不用实际修改数组本身（更高效）。</a:t>
            </a:r>
            <a:endParaRPr lang="zh-CN">
              <a:ea typeface="SimSun" charset="0"/>
              <a:sym typeface="+mn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96615" y="3142615"/>
            <a:ext cx="5398770" cy="371538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88710" y="2670175"/>
            <a:ext cx="6003290" cy="41878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 </a:t>
            </a:r>
            <a:r>
              <a:rPr lang="zh-CN" altLang="en-US">
                <a:ea typeface="SimSun" charset="0"/>
              </a:rPr>
              <a:t>语言转义符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>
                <a:ea typeface="SimSun" charset="0"/>
              </a:rPr>
              <a:t>常见的转义符：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‘\n’ </a:t>
            </a:r>
            <a:r>
              <a:rPr lang="zh-CN" altLang="en-US" sz="2000">
                <a:ea typeface="SimSun" charset="0"/>
              </a:rPr>
              <a:t>换行符：另起一行（光标移到下一行行首）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‘\r’ </a:t>
            </a:r>
            <a:r>
              <a:rPr lang="zh-CN" altLang="en-US" sz="2000">
                <a:ea typeface="SimSun" charset="0"/>
                <a:sym typeface="+mn-ea"/>
              </a:rPr>
              <a:t>回车符：光标移到行首（覆盖原来的字符）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en-US" altLang="zh-CN" sz="2000">
                <a:ea typeface="SimSun" charset="0"/>
              </a:rPr>
              <a:t>‘\t’ </a:t>
            </a:r>
            <a:r>
              <a:rPr lang="zh-CN" altLang="en-US" sz="2000">
                <a:ea typeface="SimSun" charset="0"/>
              </a:rPr>
              <a:t>缩进符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光标横坐标对齐到</a:t>
            </a:r>
            <a:r>
              <a:rPr lang="en-US" altLang="zh-CN" sz="2000">
                <a:ea typeface="SimSun" charset="0"/>
              </a:rPr>
              <a:t> 8 </a:t>
            </a:r>
            <a:r>
              <a:rPr lang="zh-CN" altLang="en-US" sz="2000">
                <a:ea typeface="SimSun" charset="0"/>
              </a:rPr>
              <a:t>的整数倍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‘\b’ </a:t>
            </a:r>
            <a:r>
              <a:rPr lang="zh-CN" altLang="en-US" sz="2000">
                <a:ea typeface="SimSun" charset="0"/>
              </a:rPr>
              <a:t>退格符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光标左移，删除上个字符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‘\\’ </a:t>
            </a:r>
            <a:r>
              <a:rPr lang="zh-CN" altLang="en-US" sz="2000">
                <a:ea typeface="SimSun" charset="0"/>
              </a:rPr>
              <a:t>反斜杠：表示这个是真的</a:t>
            </a:r>
            <a:r>
              <a:rPr lang="en-US" altLang="zh-CN" sz="2000">
                <a:ea typeface="SimSun" charset="0"/>
              </a:rPr>
              <a:t> \</a:t>
            </a:r>
            <a:r>
              <a:rPr lang="zh-CN" altLang="en-US" sz="2000">
                <a:ea typeface="SimSun" charset="0"/>
              </a:rPr>
              <a:t>，不是转义符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‘\”’ </a:t>
            </a:r>
            <a:r>
              <a:rPr lang="zh-CN" altLang="en-US" sz="2000">
                <a:ea typeface="SimSun" charset="0"/>
              </a:rPr>
              <a:t>双引号：在字符串常量中使用，防止歧义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‘\’’ </a:t>
            </a:r>
            <a:r>
              <a:rPr lang="zh-CN" altLang="en-US" sz="2000">
                <a:ea typeface="SimSun" charset="0"/>
                <a:sym typeface="+mn-ea"/>
              </a:rPr>
              <a:t>单引号：在字符常量中使用，防止歧义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‘\0’ </a:t>
            </a:r>
            <a:r>
              <a:rPr lang="zh-CN" altLang="en-US" sz="2000">
                <a:ea typeface="SimSun" charset="0"/>
              </a:rPr>
              <a:t>空字符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标记字符串结尾，等价于</a:t>
            </a:r>
            <a:r>
              <a:rPr lang="en-US" altLang="zh-CN" sz="2000">
                <a:ea typeface="SimSun" charset="0"/>
              </a:rPr>
              <a:t> 0</a:t>
            </a:r>
            <a:endParaRPr lang="en-US" altLang="zh-CN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注意：</a:t>
            </a:r>
            <a:r>
              <a:rPr lang="en-US" altLang="zh-CN" sz="2000">
                <a:ea typeface="SimSun" charset="0"/>
              </a:rPr>
              <a:t>’\0’ </a:t>
            </a:r>
            <a:r>
              <a:rPr lang="zh-CN" altLang="en-US" sz="2000">
                <a:ea typeface="SimSun" charset="0"/>
              </a:rPr>
              <a:t>和整数</a:t>
            </a:r>
            <a:r>
              <a:rPr lang="en-US" altLang="zh-CN" sz="2000">
                <a:ea typeface="SimSun" charset="0"/>
              </a:rPr>
              <a:t> 0 </a:t>
            </a:r>
            <a:r>
              <a:rPr lang="zh-CN" altLang="en-US" sz="2000">
                <a:ea typeface="SimSun" charset="0"/>
              </a:rPr>
              <a:t>等价，但和</a:t>
            </a:r>
            <a:r>
              <a:rPr lang="en-US" altLang="zh-CN" sz="2000">
                <a:ea typeface="SimSun" charset="0"/>
              </a:rPr>
              <a:t> ‘0’ </a:t>
            </a:r>
            <a:r>
              <a:rPr lang="zh-CN" altLang="en-US" sz="2000">
                <a:ea typeface="SimSun" charset="0"/>
              </a:rPr>
              <a:t>不等价。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‘0’ </a:t>
            </a:r>
            <a:r>
              <a:rPr lang="zh-CN" altLang="en-US" sz="2000">
                <a:ea typeface="SimSun" charset="0"/>
              </a:rPr>
              <a:t>相当于他的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码</a:t>
            </a:r>
            <a:r>
              <a:rPr lang="en-US" altLang="zh-CN" sz="2000">
                <a:ea typeface="SimSun" charset="0"/>
              </a:rPr>
              <a:t> 48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而</a:t>
            </a:r>
            <a:r>
              <a:rPr lang="en-US" altLang="zh-CN" sz="2000">
                <a:ea typeface="SimSun" charset="0"/>
              </a:rPr>
              <a:t> ‘\0’ </a:t>
            </a:r>
            <a:r>
              <a:rPr lang="zh-CN" altLang="en-US" sz="2000">
                <a:ea typeface="SimSun" charset="0"/>
              </a:rPr>
              <a:t>就是整数</a:t>
            </a:r>
            <a:r>
              <a:rPr lang="en-US" altLang="zh-CN" sz="2000">
                <a:ea typeface="SimSun" charset="0"/>
              </a:rPr>
              <a:t> 0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 </a:t>
            </a:r>
            <a:r>
              <a:rPr lang="zh-CN" altLang="en-US">
                <a:ea typeface="SimSun" charset="0"/>
              </a:rPr>
              <a:t>语言转义符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>
                <a:ea typeface="SimSun" charset="0"/>
              </a:rPr>
              <a:t>常见的转义符：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‘\n’ </a:t>
            </a:r>
            <a:r>
              <a:rPr lang="zh-CN" altLang="en-US" sz="2000">
                <a:ea typeface="SimSun" charset="0"/>
              </a:rPr>
              <a:t>换行符：另起一行（光标移到下一行行首）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‘\r’ </a:t>
            </a:r>
            <a:r>
              <a:rPr lang="zh-CN" altLang="en-US" sz="2000">
                <a:ea typeface="SimSun" charset="0"/>
                <a:sym typeface="+mn-ea"/>
              </a:rPr>
              <a:t>回车符：光标移到行首（覆盖原来的字符）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en-US" altLang="zh-CN" sz="2000">
                <a:ea typeface="SimSun" charset="0"/>
              </a:rPr>
              <a:t>‘\t’ </a:t>
            </a:r>
            <a:r>
              <a:rPr lang="zh-CN" altLang="en-US" sz="2000">
                <a:ea typeface="SimSun" charset="0"/>
              </a:rPr>
              <a:t>缩进符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光标横坐标对齐到</a:t>
            </a:r>
            <a:r>
              <a:rPr lang="en-US" altLang="zh-CN" sz="2000">
                <a:ea typeface="SimSun" charset="0"/>
              </a:rPr>
              <a:t> 8 </a:t>
            </a:r>
            <a:r>
              <a:rPr lang="zh-CN" altLang="en-US" sz="2000">
                <a:ea typeface="SimSun" charset="0"/>
              </a:rPr>
              <a:t>的整数倍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‘\b’ </a:t>
            </a:r>
            <a:r>
              <a:rPr lang="zh-CN" altLang="en-US" sz="2000">
                <a:ea typeface="SimSun" charset="0"/>
              </a:rPr>
              <a:t>退格符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光标左移，删除上个字符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‘\\’ </a:t>
            </a:r>
            <a:r>
              <a:rPr lang="zh-CN" altLang="en-US" sz="2000">
                <a:ea typeface="SimSun" charset="0"/>
              </a:rPr>
              <a:t>反斜杠：表示这个是真的</a:t>
            </a:r>
            <a:r>
              <a:rPr lang="en-US" altLang="zh-CN" sz="2000">
                <a:ea typeface="SimSun" charset="0"/>
              </a:rPr>
              <a:t> \</a:t>
            </a:r>
            <a:r>
              <a:rPr lang="zh-CN" altLang="en-US" sz="2000">
                <a:ea typeface="SimSun" charset="0"/>
              </a:rPr>
              <a:t>，不是转义符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‘\”’ </a:t>
            </a:r>
            <a:r>
              <a:rPr lang="zh-CN" altLang="en-US" sz="2000">
                <a:ea typeface="SimSun" charset="0"/>
              </a:rPr>
              <a:t>双引号：在字符串常量中使用，防止歧义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‘\’’ </a:t>
            </a:r>
            <a:r>
              <a:rPr lang="zh-CN" altLang="en-US" sz="2000">
                <a:ea typeface="SimSun" charset="0"/>
                <a:sym typeface="+mn-ea"/>
              </a:rPr>
              <a:t>单引号：在字符常量中使用，防止歧义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‘\0’ </a:t>
            </a:r>
            <a:r>
              <a:rPr lang="zh-CN" altLang="en-US" sz="2000">
                <a:ea typeface="SimSun" charset="0"/>
              </a:rPr>
              <a:t>空字符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标记字符串结尾，等价于</a:t>
            </a:r>
            <a:r>
              <a:rPr lang="en-US" altLang="zh-CN" sz="2000">
                <a:ea typeface="SimSun" charset="0"/>
              </a:rPr>
              <a:t> 0</a:t>
            </a:r>
            <a:endParaRPr lang="en-US" altLang="zh-CN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注意：</a:t>
            </a:r>
            <a:r>
              <a:rPr lang="en-US" altLang="zh-CN" sz="2000">
                <a:ea typeface="SimSun" charset="0"/>
              </a:rPr>
              <a:t>’\0’ </a:t>
            </a:r>
            <a:r>
              <a:rPr lang="zh-CN" altLang="en-US" sz="2000">
                <a:ea typeface="SimSun" charset="0"/>
              </a:rPr>
              <a:t>和整数</a:t>
            </a:r>
            <a:r>
              <a:rPr lang="en-US" altLang="zh-CN" sz="2000">
                <a:ea typeface="SimSun" charset="0"/>
              </a:rPr>
              <a:t> 0 </a:t>
            </a:r>
            <a:r>
              <a:rPr lang="zh-CN" altLang="en-US" sz="2000">
                <a:ea typeface="SimSun" charset="0"/>
              </a:rPr>
              <a:t>等价，但和</a:t>
            </a:r>
            <a:r>
              <a:rPr lang="en-US" altLang="zh-CN" sz="2000">
                <a:ea typeface="SimSun" charset="0"/>
              </a:rPr>
              <a:t> ‘0’ </a:t>
            </a:r>
            <a:r>
              <a:rPr lang="zh-CN" altLang="en-US" sz="2000">
                <a:ea typeface="SimSun" charset="0"/>
              </a:rPr>
              <a:t>不等价。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‘0’ </a:t>
            </a:r>
            <a:r>
              <a:rPr lang="zh-CN" altLang="en-US" sz="2000">
                <a:ea typeface="SimSun" charset="0"/>
              </a:rPr>
              <a:t>相当于他的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码</a:t>
            </a:r>
            <a:r>
              <a:rPr lang="en-US" altLang="zh-CN" sz="2000">
                <a:ea typeface="SimSun" charset="0"/>
              </a:rPr>
              <a:t> 48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而</a:t>
            </a:r>
            <a:r>
              <a:rPr lang="en-US" altLang="zh-CN" sz="2000">
                <a:ea typeface="SimSun" charset="0"/>
              </a:rPr>
              <a:t> ‘\0’ </a:t>
            </a:r>
            <a:r>
              <a:rPr lang="zh-CN" altLang="en-US" sz="2000">
                <a:ea typeface="SimSun" charset="0"/>
              </a:rPr>
              <a:t>就是整数</a:t>
            </a:r>
            <a:r>
              <a:rPr lang="en-US" altLang="zh-CN" sz="2000">
                <a:ea typeface="SimSun" charset="0"/>
              </a:rPr>
              <a:t> 0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32805" y="3168015"/>
            <a:ext cx="6259195" cy="368998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 </a:t>
            </a:r>
            <a:r>
              <a:rPr lang="zh-CN" altLang="en-US">
                <a:ea typeface="SimSun" charset="0"/>
              </a:rPr>
              <a:t>语言转义符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>
                <a:ea typeface="SimSun" charset="0"/>
              </a:rPr>
              <a:t>常见的转义符：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‘\n’ </a:t>
            </a:r>
            <a:r>
              <a:rPr lang="zh-CN" altLang="en-US" sz="2000">
                <a:ea typeface="SimSun" charset="0"/>
              </a:rPr>
              <a:t>换行符：另起一行（光标移到下一行行首）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‘\r’ </a:t>
            </a:r>
            <a:r>
              <a:rPr lang="zh-CN" altLang="en-US" sz="2000">
                <a:ea typeface="SimSun" charset="0"/>
                <a:sym typeface="+mn-ea"/>
              </a:rPr>
              <a:t>回车符：光标移到行首（覆盖原来的字符）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en-US" altLang="zh-CN" sz="2000">
                <a:ea typeface="SimSun" charset="0"/>
              </a:rPr>
              <a:t>‘\t’ </a:t>
            </a:r>
            <a:r>
              <a:rPr lang="zh-CN" altLang="en-US" sz="2000">
                <a:ea typeface="SimSun" charset="0"/>
              </a:rPr>
              <a:t>缩进符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光标横坐标对齐到</a:t>
            </a:r>
            <a:r>
              <a:rPr lang="en-US" altLang="zh-CN" sz="2000">
                <a:ea typeface="SimSun" charset="0"/>
              </a:rPr>
              <a:t> 8 </a:t>
            </a:r>
            <a:r>
              <a:rPr lang="zh-CN" altLang="en-US" sz="2000">
                <a:ea typeface="SimSun" charset="0"/>
              </a:rPr>
              <a:t>的整数倍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‘\b’ </a:t>
            </a:r>
            <a:r>
              <a:rPr lang="zh-CN" altLang="en-US" sz="2000">
                <a:ea typeface="SimSun" charset="0"/>
              </a:rPr>
              <a:t>退格符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光标左移，删除上个字符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‘\\’ </a:t>
            </a:r>
            <a:r>
              <a:rPr lang="zh-CN" altLang="en-US" sz="2000">
                <a:ea typeface="SimSun" charset="0"/>
              </a:rPr>
              <a:t>反斜杠：表示这个是真的</a:t>
            </a:r>
            <a:r>
              <a:rPr lang="en-US" altLang="zh-CN" sz="2000">
                <a:ea typeface="SimSun" charset="0"/>
              </a:rPr>
              <a:t> \</a:t>
            </a:r>
            <a:r>
              <a:rPr lang="zh-CN" altLang="en-US" sz="2000">
                <a:ea typeface="SimSun" charset="0"/>
              </a:rPr>
              <a:t>，不是转义符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‘\”’ </a:t>
            </a:r>
            <a:r>
              <a:rPr lang="zh-CN" altLang="en-US" sz="2000">
                <a:ea typeface="SimSun" charset="0"/>
              </a:rPr>
              <a:t>双引号：在字符串常量中使用，防止歧义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‘\’’ </a:t>
            </a:r>
            <a:r>
              <a:rPr lang="zh-CN" altLang="en-US" sz="2000">
                <a:ea typeface="SimSun" charset="0"/>
                <a:sym typeface="+mn-ea"/>
              </a:rPr>
              <a:t>单引号：在字符常量中使用，防止歧义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‘\0’ </a:t>
            </a:r>
            <a:r>
              <a:rPr lang="zh-CN" altLang="en-US" sz="2000">
                <a:ea typeface="SimSun" charset="0"/>
              </a:rPr>
              <a:t>空字符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标记字符串结尾，等价于</a:t>
            </a:r>
            <a:r>
              <a:rPr lang="en-US" altLang="zh-CN" sz="2000">
                <a:ea typeface="SimSun" charset="0"/>
              </a:rPr>
              <a:t> 0</a:t>
            </a:r>
            <a:endParaRPr lang="en-US" altLang="zh-CN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注意：</a:t>
            </a:r>
            <a:r>
              <a:rPr lang="en-US" altLang="zh-CN" sz="2000">
                <a:ea typeface="SimSun" charset="0"/>
              </a:rPr>
              <a:t>’\0’ </a:t>
            </a:r>
            <a:r>
              <a:rPr lang="zh-CN" altLang="en-US" sz="2000">
                <a:ea typeface="SimSun" charset="0"/>
              </a:rPr>
              <a:t>和整数</a:t>
            </a:r>
            <a:r>
              <a:rPr lang="en-US" altLang="zh-CN" sz="2000">
                <a:ea typeface="SimSun" charset="0"/>
              </a:rPr>
              <a:t> 0 </a:t>
            </a:r>
            <a:r>
              <a:rPr lang="zh-CN" altLang="en-US" sz="2000">
                <a:ea typeface="SimSun" charset="0"/>
              </a:rPr>
              <a:t>等价，但和</a:t>
            </a:r>
            <a:r>
              <a:rPr lang="en-US" altLang="zh-CN" sz="2000">
                <a:ea typeface="SimSun" charset="0"/>
              </a:rPr>
              <a:t> ‘0’ </a:t>
            </a:r>
            <a:r>
              <a:rPr lang="zh-CN" altLang="en-US" sz="2000">
                <a:ea typeface="SimSun" charset="0"/>
              </a:rPr>
              <a:t>不等价。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‘0’ </a:t>
            </a:r>
            <a:r>
              <a:rPr lang="zh-CN" altLang="en-US" sz="2000">
                <a:ea typeface="SimSun" charset="0"/>
              </a:rPr>
              <a:t>相当于他的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码</a:t>
            </a:r>
            <a:r>
              <a:rPr lang="en-US" altLang="zh-CN" sz="2000">
                <a:ea typeface="SimSun" charset="0"/>
              </a:rPr>
              <a:t> 48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而</a:t>
            </a:r>
            <a:r>
              <a:rPr lang="en-US" altLang="zh-CN" sz="2000">
                <a:ea typeface="SimSun" charset="0"/>
              </a:rPr>
              <a:t> ‘\0’ </a:t>
            </a:r>
            <a:r>
              <a:rPr lang="zh-CN" altLang="en-US" sz="2000">
                <a:ea typeface="SimSun" charset="0"/>
              </a:rPr>
              <a:t>就是整数</a:t>
            </a:r>
            <a:r>
              <a:rPr lang="en-US" altLang="zh-CN" sz="2000">
                <a:ea typeface="SimSun" charset="0"/>
              </a:rPr>
              <a:t> 0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08370" y="2645410"/>
            <a:ext cx="6183630" cy="421259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 </a:t>
            </a:r>
            <a:r>
              <a:rPr lang="zh-CN" altLang="en-US">
                <a:ea typeface="SimSun" charset="0"/>
              </a:rPr>
              <a:t>语言转义符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>
                <a:ea typeface="SimSun" charset="0"/>
              </a:rPr>
              <a:t>常见的转义符：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‘\n’ </a:t>
            </a:r>
            <a:r>
              <a:rPr lang="zh-CN" altLang="en-US" sz="2000">
                <a:ea typeface="SimSun" charset="0"/>
              </a:rPr>
              <a:t>换行符：另起一行（光标移到下一行行首）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‘\r’ </a:t>
            </a:r>
            <a:r>
              <a:rPr lang="zh-CN" altLang="en-US" sz="2000">
                <a:ea typeface="SimSun" charset="0"/>
                <a:sym typeface="+mn-ea"/>
              </a:rPr>
              <a:t>回车符：光标移到行首（覆盖原来的字符）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en-US" altLang="zh-CN" sz="2000">
                <a:ea typeface="SimSun" charset="0"/>
              </a:rPr>
              <a:t>‘\t’ </a:t>
            </a:r>
            <a:r>
              <a:rPr lang="zh-CN" altLang="en-US" sz="2000">
                <a:ea typeface="SimSun" charset="0"/>
              </a:rPr>
              <a:t>缩进符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光标横坐标对齐到</a:t>
            </a:r>
            <a:r>
              <a:rPr lang="en-US" altLang="zh-CN" sz="2000">
                <a:ea typeface="SimSun" charset="0"/>
              </a:rPr>
              <a:t> 8 </a:t>
            </a:r>
            <a:r>
              <a:rPr lang="zh-CN" altLang="en-US" sz="2000">
                <a:ea typeface="SimSun" charset="0"/>
              </a:rPr>
              <a:t>的整数倍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‘\b’ </a:t>
            </a:r>
            <a:r>
              <a:rPr lang="zh-CN" altLang="en-US" sz="2000">
                <a:ea typeface="SimSun" charset="0"/>
              </a:rPr>
              <a:t>退格符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光标左移，删除上个字符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‘\\’ </a:t>
            </a:r>
            <a:r>
              <a:rPr lang="zh-CN" altLang="en-US" sz="2000">
                <a:ea typeface="SimSun" charset="0"/>
              </a:rPr>
              <a:t>反斜杠：表示这个是真的</a:t>
            </a:r>
            <a:r>
              <a:rPr lang="en-US" altLang="zh-CN" sz="2000">
                <a:ea typeface="SimSun" charset="0"/>
              </a:rPr>
              <a:t> \</a:t>
            </a:r>
            <a:r>
              <a:rPr lang="zh-CN" altLang="en-US" sz="2000">
                <a:ea typeface="SimSun" charset="0"/>
              </a:rPr>
              <a:t>，不是转义符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‘\”’ </a:t>
            </a:r>
            <a:r>
              <a:rPr lang="zh-CN" altLang="en-US" sz="2000">
                <a:ea typeface="SimSun" charset="0"/>
              </a:rPr>
              <a:t>双引号：在字符串常量中使用，防止歧义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‘\’’ </a:t>
            </a:r>
            <a:r>
              <a:rPr lang="zh-CN" altLang="en-US" sz="2000">
                <a:ea typeface="SimSun" charset="0"/>
                <a:sym typeface="+mn-ea"/>
              </a:rPr>
              <a:t>单引号：在字符常量中使用，防止歧义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‘\0’ </a:t>
            </a:r>
            <a:r>
              <a:rPr lang="zh-CN" altLang="en-US" sz="2000">
                <a:ea typeface="SimSun" charset="0"/>
              </a:rPr>
              <a:t>空字符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标记字符串结尾，等价于</a:t>
            </a:r>
            <a:r>
              <a:rPr lang="en-US" altLang="zh-CN" sz="2000">
                <a:ea typeface="SimSun" charset="0"/>
              </a:rPr>
              <a:t> 0</a:t>
            </a:r>
            <a:endParaRPr lang="en-US" altLang="zh-CN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注意：</a:t>
            </a:r>
            <a:r>
              <a:rPr lang="en-US" altLang="zh-CN" sz="2000">
                <a:ea typeface="SimSun" charset="0"/>
              </a:rPr>
              <a:t>’\0’ </a:t>
            </a:r>
            <a:r>
              <a:rPr lang="zh-CN" altLang="en-US" sz="2000">
                <a:ea typeface="SimSun" charset="0"/>
              </a:rPr>
              <a:t>和整数</a:t>
            </a:r>
            <a:r>
              <a:rPr lang="en-US" altLang="zh-CN" sz="2000">
                <a:ea typeface="SimSun" charset="0"/>
              </a:rPr>
              <a:t> 0 </a:t>
            </a:r>
            <a:r>
              <a:rPr lang="zh-CN" altLang="en-US" sz="2000">
                <a:ea typeface="SimSun" charset="0"/>
              </a:rPr>
              <a:t>等价，但和</a:t>
            </a:r>
            <a:r>
              <a:rPr lang="en-US" altLang="zh-CN" sz="2000">
                <a:ea typeface="SimSun" charset="0"/>
              </a:rPr>
              <a:t> ‘0’ </a:t>
            </a:r>
            <a:r>
              <a:rPr lang="zh-CN" altLang="en-US" sz="2000">
                <a:ea typeface="SimSun" charset="0"/>
              </a:rPr>
              <a:t>不等价。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‘0’ </a:t>
            </a:r>
            <a:r>
              <a:rPr lang="zh-CN" altLang="en-US" sz="2000">
                <a:ea typeface="SimSun" charset="0"/>
              </a:rPr>
              <a:t>相当于他的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码</a:t>
            </a:r>
            <a:r>
              <a:rPr lang="en-US" altLang="zh-CN" sz="2000">
                <a:ea typeface="SimSun" charset="0"/>
              </a:rPr>
              <a:t> 48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而</a:t>
            </a:r>
            <a:r>
              <a:rPr lang="en-US" altLang="zh-CN" sz="2000">
                <a:ea typeface="SimSun" charset="0"/>
              </a:rPr>
              <a:t> ‘\0’ </a:t>
            </a:r>
            <a:r>
              <a:rPr lang="zh-CN" altLang="en-US" sz="2000">
                <a:ea typeface="SimSun" charset="0"/>
              </a:rPr>
              <a:t>就是整数</a:t>
            </a:r>
            <a:r>
              <a:rPr lang="en-US" altLang="zh-CN" sz="2000">
                <a:ea typeface="SimSun" charset="0"/>
              </a:rPr>
              <a:t> 0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2825" y="3253105"/>
            <a:ext cx="6099175" cy="360489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 </a:t>
            </a:r>
            <a:r>
              <a:rPr lang="zh-CN" altLang="en-US">
                <a:ea typeface="SimSun" charset="0"/>
              </a:rPr>
              <a:t>语言转义符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>
                <a:ea typeface="SimSun" charset="0"/>
              </a:rPr>
              <a:t>常见的转义符：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‘\n’ </a:t>
            </a:r>
            <a:r>
              <a:rPr lang="zh-CN" altLang="en-US" sz="2000">
                <a:ea typeface="SimSun" charset="0"/>
              </a:rPr>
              <a:t>换行符：另起一行（光标移到下一行行首）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‘\r’ </a:t>
            </a:r>
            <a:r>
              <a:rPr lang="zh-CN" altLang="en-US" sz="2000">
                <a:ea typeface="SimSun" charset="0"/>
                <a:sym typeface="+mn-ea"/>
              </a:rPr>
              <a:t>回车符：光标移到行首（覆盖原来的字符）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en-US" altLang="zh-CN" sz="2000">
                <a:ea typeface="SimSun" charset="0"/>
              </a:rPr>
              <a:t>‘\t’ </a:t>
            </a:r>
            <a:r>
              <a:rPr lang="zh-CN" altLang="en-US" sz="2000">
                <a:ea typeface="SimSun" charset="0"/>
              </a:rPr>
              <a:t>缩进符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光标横坐标对齐到</a:t>
            </a:r>
            <a:r>
              <a:rPr lang="en-US" altLang="zh-CN" sz="2000">
                <a:ea typeface="SimSun" charset="0"/>
              </a:rPr>
              <a:t> 8 </a:t>
            </a:r>
            <a:r>
              <a:rPr lang="zh-CN" altLang="en-US" sz="2000">
                <a:ea typeface="SimSun" charset="0"/>
              </a:rPr>
              <a:t>的整数倍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‘\b’ </a:t>
            </a:r>
            <a:r>
              <a:rPr lang="zh-CN" altLang="en-US" sz="2000">
                <a:ea typeface="SimSun" charset="0"/>
              </a:rPr>
              <a:t>退格符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光标左移，删除上个字符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‘\\’ </a:t>
            </a:r>
            <a:r>
              <a:rPr lang="zh-CN" altLang="en-US" sz="2000">
                <a:ea typeface="SimSun" charset="0"/>
              </a:rPr>
              <a:t>反斜杠：表示这个是真的</a:t>
            </a:r>
            <a:r>
              <a:rPr lang="en-US" altLang="zh-CN" sz="2000">
                <a:ea typeface="SimSun" charset="0"/>
              </a:rPr>
              <a:t> \</a:t>
            </a:r>
            <a:r>
              <a:rPr lang="zh-CN" altLang="en-US" sz="2000">
                <a:ea typeface="SimSun" charset="0"/>
              </a:rPr>
              <a:t>，不是转义符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‘\”’ </a:t>
            </a:r>
            <a:r>
              <a:rPr lang="zh-CN" altLang="en-US" sz="2000">
                <a:ea typeface="SimSun" charset="0"/>
              </a:rPr>
              <a:t>双引号：在字符串常量中使用，防止歧义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‘\’’ </a:t>
            </a:r>
            <a:r>
              <a:rPr lang="zh-CN" altLang="en-US" sz="2000">
                <a:ea typeface="SimSun" charset="0"/>
                <a:sym typeface="+mn-ea"/>
              </a:rPr>
              <a:t>单引号：在字符常量中使用，防止歧义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‘\0’ </a:t>
            </a:r>
            <a:r>
              <a:rPr lang="zh-CN" altLang="en-US" sz="2000">
                <a:ea typeface="SimSun" charset="0"/>
              </a:rPr>
              <a:t>空字符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标记字符串结尾，等价于</a:t>
            </a:r>
            <a:r>
              <a:rPr lang="en-US" altLang="zh-CN" sz="2000">
                <a:ea typeface="SimSun" charset="0"/>
              </a:rPr>
              <a:t> 0</a:t>
            </a:r>
            <a:endParaRPr lang="en-US" altLang="zh-CN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注意：</a:t>
            </a:r>
            <a:r>
              <a:rPr lang="en-US" altLang="zh-CN" sz="2000">
                <a:ea typeface="SimSun" charset="0"/>
              </a:rPr>
              <a:t>’\0’ </a:t>
            </a:r>
            <a:r>
              <a:rPr lang="zh-CN" altLang="en-US" sz="2000">
                <a:ea typeface="SimSun" charset="0"/>
              </a:rPr>
              <a:t>和整数</a:t>
            </a:r>
            <a:r>
              <a:rPr lang="en-US" altLang="zh-CN" sz="2000">
                <a:ea typeface="SimSun" charset="0"/>
              </a:rPr>
              <a:t> 0 </a:t>
            </a:r>
            <a:r>
              <a:rPr lang="zh-CN" altLang="en-US" sz="2000">
                <a:ea typeface="SimSun" charset="0"/>
              </a:rPr>
              <a:t>等价，但和</a:t>
            </a:r>
            <a:r>
              <a:rPr lang="en-US" altLang="zh-CN" sz="2000">
                <a:ea typeface="SimSun" charset="0"/>
              </a:rPr>
              <a:t> ‘0’ </a:t>
            </a:r>
            <a:r>
              <a:rPr lang="zh-CN" altLang="en-US" sz="2000">
                <a:ea typeface="SimSun" charset="0"/>
              </a:rPr>
              <a:t>不等价。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‘0’ </a:t>
            </a:r>
            <a:r>
              <a:rPr lang="zh-CN" altLang="en-US" sz="2000">
                <a:ea typeface="SimSun" charset="0"/>
              </a:rPr>
              <a:t>相当于他的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码</a:t>
            </a:r>
            <a:r>
              <a:rPr lang="en-US" altLang="zh-CN" sz="2000">
                <a:ea typeface="SimSun" charset="0"/>
              </a:rPr>
              <a:t> 48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而</a:t>
            </a:r>
            <a:r>
              <a:rPr lang="en-US" altLang="zh-CN" sz="2000">
                <a:ea typeface="SimSun" charset="0"/>
              </a:rPr>
              <a:t> ‘\0’ </a:t>
            </a:r>
            <a:r>
              <a:rPr lang="zh-CN" altLang="en-US" sz="2000">
                <a:ea typeface="SimSun" charset="0"/>
              </a:rPr>
              <a:t>就是整数</a:t>
            </a:r>
            <a:r>
              <a:rPr lang="en-US" altLang="zh-CN" sz="2000">
                <a:ea typeface="SimSun" charset="0"/>
              </a:rPr>
              <a:t> 0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69330" y="3209290"/>
            <a:ext cx="6122670" cy="364871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 </a:t>
            </a:r>
            <a:r>
              <a:rPr lang="zh-CN" altLang="en-US">
                <a:ea typeface="SimSun" charset="0"/>
              </a:rPr>
              <a:t>语言转义符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>
                <a:ea typeface="SimSun" charset="0"/>
              </a:rPr>
              <a:t>常见的转义符：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‘\n’ </a:t>
            </a:r>
            <a:r>
              <a:rPr lang="zh-CN" altLang="en-US" sz="2000">
                <a:ea typeface="SimSun" charset="0"/>
              </a:rPr>
              <a:t>换行符：另起一行（光标移到下一行行首）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‘\r’ </a:t>
            </a:r>
            <a:r>
              <a:rPr lang="zh-CN" altLang="en-US" sz="2000">
                <a:ea typeface="SimSun" charset="0"/>
                <a:sym typeface="+mn-ea"/>
              </a:rPr>
              <a:t>回车符：光标移到行首（覆盖原来的字符）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en-US" altLang="zh-CN" sz="2000">
                <a:ea typeface="SimSun" charset="0"/>
              </a:rPr>
              <a:t>‘\t’ </a:t>
            </a:r>
            <a:r>
              <a:rPr lang="zh-CN" altLang="en-US" sz="2000">
                <a:ea typeface="SimSun" charset="0"/>
              </a:rPr>
              <a:t>缩进符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光标横坐标对齐到</a:t>
            </a:r>
            <a:r>
              <a:rPr lang="en-US" altLang="zh-CN" sz="2000">
                <a:ea typeface="SimSun" charset="0"/>
              </a:rPr>
              <a:t> 8 </a:t>
            </a:r>
            <a:r>
              <a:rPr lang="zh-CN" altLang="en-US" sz="2000">
                <a:ea typeface="SimSun" charset="0"/>
              </a:rPr>
              <a:t>的整数倍</a:t>
            </a:r>
            <a:endParaRPr lang="en-US" altLang="zh-CN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‘\b’ </a:t>
            </a:r>
            <a:r>
              <a:rPr lang="zh-CN" altLang="en-US" sz="2000">
                <a:ea typeface="SimSun" charset="0"/>
              </a:rPr>
              <a:t>退格符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光标左移，删除上个字符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‘\\’ </a:t>
            </a:r>
            <a:r>
              <a:rPr lang="zh-CN" altLang="en-US" sz="2000">
                <a:ea typeface="SimSun" charset="0"/>
              </a:rPr>
              <a:t>反斜杠：表示这个是真的</a:t>
            </a:r>
            <a:r>
              <a:rPr lang="en-US" altLang="zh-CN" sz="2000">
                <a:ea typeface="SimSun" charset="0"/>
              </a:rPr>
              <a:t> \</a:t>
            </a:r>
            <a:r>
              <a:rPr lang="zh-CN" altLang="en-US" sz="2000">
                <a:ea typeface="SimSun" charset="0"/>
              </a:rPr>
              <a:t>，不是转义符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‘\”’ </a:t>
            </a:r>
            <a:r>
              <a:rPr lang="zh-CN" altLang="en-US" sz="2000">
                <a:ea typeface="SimSun" charset="0"/>
              </a:rPr>
              <a:t>双引号：在字符串常量中使用，防止歧义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‘\’’ </a:t>
            </a:r>
            <a:r>
              <a:rPr lang="zh-CN" altLang="en-US" sz="2000">
                <a:ea typeface="SimSun" charset="0"/>
                <a:sym typeface="+mn-ea"/>
              </a:rPr>
              <a:t>单引号：在字符常量中使用，防止歧义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‘\0’ </a:t>
            </a:r>
            <a:r>
              <a:rPr lang="zh-CN" altLang="en-US" sz="2000">
                <a:ea typeface="SimSun" charset="0"/>
              </a:rPr>
              <a:t>空字符</a:t>
            </a:r>
            <a:r>
              <a:rPr lang="zh-CN" altLang="en-US" sz="2000">
                <a:ea typeface="SimSun" charset="0"/>
                <a:sym typeface="+mn-ea"/>
              </a:rPr>
              <a:t>：</a:t>
            </a:r>
            <a:r>
              <a:rPr lang="zh-CN" altLang="en-US" sz="2000">
                <a:ea typeface="SimSun" charset="0"/>
              </a:rPr>
              <a:t>标记字符串结尾，等价于</a:t>
            </a:r>
            <a:r>
              <a:rPr lang="en-US" altLang="zh-CN" sz="2000">
                <a:ea typeface="SimSun" charset="0"/>
              </a:rPr>
              <a:t> 0</a:t>
            </a:r>
            <a:endParaRPr lang="en-US" altLang="zh-CN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注意：</a:t>
            </a:r>
            <a:r>
              <a:rPr lang="en-US" altLang="zh-CN" sz="2000">
                <a:ea typeface="SimSun" charset="0"/>
              </a:rPr>
              <a:t>’\0’ </a:t>
            </a:r>
            <a:r>
              <a:rPr lang="zh-CN" altLang="en-US" sz="2000">
                <a:ea typeface="SimSun" charset="0"/>
              </a:rPr>
              <a:t>和整数</a:t>
            </a:r>
            <a:r>
              <a:rPr lang="en-US" altLang="zh-CN" sz="2000">
                <a:ea typeface="SimSun" charset="0"/>
              </a:rPr>
              <a:t> 0 </a:t>
            </a:r>
            <a:r>
              <a:rPr lang="zh-CN" altLang="en-US" sz="2000">
                <a:ea typeface="SimSun" charset="0"/>
              </a:rPr>
              <a:t>等价，但和</a:t>
            </a:r>
            <a:r>
              <a:rPr lang="en-US" altLang="zh-CN" sz="2000">
                <a:ea typeface="SimSun" charset="0"/>
              </a:rPr>
              <a:t> ‘0’ </a:t>
            </a:r>
            <a:r>
              <a:rPr lang="zh-CN" altLang="en-US" sz="2000">
                <a:ea typeface="SimSun" charset="0"/>
              </a:rPr>
              <a:t>不等价。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‘0’ </a:t>
            </a:r>
            <a:r>
              <a:rPr lang="zh-CN" altLang="en-US" sz="2000">
                <a:ea typeface="SimSun" charset="0"/>
              </a:rPr>
              <a:t>相当于他的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码</a:t>
            </a:r>
            <a:r>
              <a:rPr lang="en-US" altLang="zh-CN" sz="2000">
                <a:ea typeface="SimSun" charset="0"/>
              </a:rPr>
              <a:t> 48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而</a:t>
            </a:r>
            <a:r>
              <a:rPr lang="en-US" altLang="zh-CN" sz="2000">
                <a:ea typeface="SimSun" charset="0"/>
              </a:rPr>
              <a:t> ‘\0’ </a:t>
            </a:r>
            <a:r>
              <a:rPr lang="zh-CN" altLang="en-US" sz="2000">
                <a:ea typeface="SimSun" charset="0"/>
              </a:rPr>
              <a:t>就是整数</a:t>
            </a:r>
            <a:r>
              <a:rPr lang="en-US" altLang="zh-CN" sz="2000">
                <a:ea typeface="SimSun" charset="0"/>
              </a:rPr>
              <a:t> 0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27420" y="2900045"/>
            <a:ext cx="6164580" cy="395795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% </a:t>
            </a:r>
            <a:r>
              <a:rPr lang="zh-CN" altLang="en-US">
                <a:ea typeface="SimSun" charset="0"/>
              </a:rPr>
              <a:t>和</a:t>
            </a:r>
            <a:r>
              <a:rPr lang="en-US" altLang="zh-CN">
                <a:ea typeface="SimSun" charset="0"/>
              </a:rPr>
              <a:t> \ </a:t>
            </a:r>
            <a:r>
              <a:rPr lang="zh-CN" altLang="en-US">
                <a:ea typeface="SimSun" charset="0"/>
              </a:rPr>
              <a:t>的异同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000">
                <a:ea typeface="SimSun" charset="0"/>
              </a:rPr>
              <a:t>% </a:t>
            </a:r>
            <a:r>
              <a:rPr lang="zh-CN" altLang="en-US" sz="2000">
                <a:ea typeface="SimSun" charset="0"/>
              </a:rPr>
              <a:t>没什么好神秘的，他就是一个普通的字符。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仅仅只是</a:t>
            </a:r>
            <a:r>
              <a:rPr lang="en-US" altLang="zh-CN" sz="2000">
                <a:ea typeface="SimSun" charset="0"/>
              </a:rPr>
              <a:t> printf </a:t>
            </a:r>
            <a:r>
              <a:rPr lang="zh-CN" altLang="en-US" sz="2000">
                <a:ea typeface="SimSun" charset="0"/>
              </a:rPr>
              <a:t>和</a:t>
            </a:r>
            <a:r>
              <a:rPr lang="en-US" altLang="zh-CN" sz="2000">
                <a:ea typeface="SimSun" charset="0"/>
              </a:rPr>
              <a:t> scanf </a:t>
            </a:r>
            <a:r>
              <a:rPr lang="zh-CN" altLang="en-US" sz="2000">
                <a:ea typeface="SimSun" charset="0"/>
              </a:rPr>
              <a:t>这些特定的函数会对</a:t>
            </a:r>
            <a:r>
              <a:rPr lang="en-US" altLang="zh-CN" sz="2000">
                <a:ea typeface="SimSun" charset="0"/>
              </a:rPr>
              <a:t> % </a:t>
            </a:r>
            <a:r>
              <a:rPr lang="zh-CN" altLang="en-US" sz="2000">
                <a:ea typeface="SimSun" charset="0"/>
              </a:rPr>
              <a:t>特殊处理而已。</a:t>
            </a:r>
            <a:endParaRPr lang="en-US" altLang="zh-CN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而</a:t>
            </a:r>
            <a:r>
              <a:rPr lang="en-US" altLang="zh-CN" sz="2000">
                <a:ea typeface="SimSun" charset="0"/>
              </a:rPr>
              <a:t> \ </a:t>
            </a:r>
            <a:r>
              <a:rPr lang="zh-CN" altLang="en-US" sz="2000">
                <a:ea typeface="SimSun" charset="0"/>
              </a:rPr>
              <a:t>比较厉害，他是编译器内部专门为他“开了个后门”。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编译器检测到字符串中出现</a:t>
            </a:r>
            <a:r>
              <a:rPr lang="en-US" altLang="zh-CN" sz="2000">
                <a:ea typeface="SimSun" charset="0"/>
              </a:rPr>
              <a:t> \ </a:t>
            </a:r>
            <a:r>
              <a:rPr lang="zh-CN" altLang="en-US" sz="2000">
                <a:ea typeface="SimSun" charset="0"/>
              </a:rPr>
              <a:t>就会把下一个字符特殊处理。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而</a:t>
            </a:r>
            <a:r>
              <a:rPr lang="en-US" altLang="zh-CN" sz="2000">
                <a:ea typeface="SimSun" charset="0"/>
              </a:rPr>
              <a:t> %</a:t>
            </a:r>
            <a:r>
              <a:rPr lang="zh-CN" altLang="en-US" sz="2000">
                <a:ea typeface="SimSun" charset="0"/>
              </a:rPr>
              <a:t>，编译器并不会特殊处理</a:t>
            </a:r>
            <a:r>
              <a:rPr lang="en-US" altLang="zh-CN" sz="2000">
                <a:ea typeface="SimSun" charset="0"/>
              </a:rPr>
              <a:t> %</a:t>
            </a:r>
            <a:r>
              <a:rPr lang="zh-CN" altLang="en-US" sz="2000">
                <a:ea typeface="SimSun" charset="0"/>
              </a:rPr>
              <a:t>，是</a:t>
            </a:r>
            <a:r>
              <a:rPr lang="en-US" altLang="zh-CN" sz="2000">
                <a:ea typeface="SimSun" charset="0"/>
              </a:rPr>
              <a:t> printf </a:t>
            </a:r>
            <a:r>
              <a:rPr lang="zh-CN" altLang="en-US" sz="2000">
                <a:ea typeface="SimSun" charset="0"/>
              </a:rPr>
              <a:t>函数内部在运行时处理了</a:t>
            </a:r>
            <a:r>
              <a:rPr lang="en-US" altLang="zh-CN" sz="2000">
                <a:ea typeface="SimSun" charset="0"/>
              </a:rPr>
              <a:t> % </a:t>
            </a:r>
            <a:r>
              <a:rPr lang="zh-CN" altLang="en-US" sz="2000">
                <a:ea typeface="SimSun" charset="0"/>
              </a:rPr>
              <a:t>的下一个字符。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% </a:t>
            </a:r>
            <a:r>
              <a:rPr lang="zh-CN" altLang="en-US" sz="2000">
                <a:ea typeface="SimSun" charset="0"/>
              </a:rPr>
              <a:t>就像你和同学随手“拉钩”定下的约定，这是</a:t>
            </a:r>
            <a:r>
              <a:rPr lang="en-US" altLang="zh-CN" sz="2000">
                <a:ea typeface="SimSun" charset="0"/>
              </a:rPr>
              <a:t> printf </a:t>
            </a:r>
            <a:r>
              <a:rPr lang="zh-CN" altLang="en-US" sz="2000">
                <a:ea typeface="SimSun" charset="0"/>
              </a:rPr>
              <a:t>约定俗成的。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ea typeface="SimSun" charset="0"/>
              </a:rPr>
              <a:t>\ </a:t>
            </a:r>
            <a:r>
              <a:rPr lang="zh-CN" altLang="en-US" sz="2000">
                <a:ea typeface="SimSun" charset="0"/>
              </a:rPr>
              <a:t>就像正式合同，有法律效力的，这是</a:t>
            </a:r>
            <a:r>
              <a:rPr lang="en-US" altLang="zh-CN" sz="2000">
                <a:ea typeface="SimSun" charset="0"/>
              </a:rPr>
              <a:t> C </a:t>
            </a:r>
            <a:r>
              <a:rPr lang="zh-CN" altLang="en-US" sz="2000">
                <a:ea typeface="SimSun" charset="0"/>
              </a:rPr>
              <a:t>语言编译器规定好的。</a:t>
            </a:r>
            <a:endParaRPr lang="zh-CN" altLang="en-US" sz="2000">
              <a:ea typeface="SimSu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93770" y="4187190"/>
            <a:ext cx="5749290" cy="26708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/>
              <a:t>ASCII </a:t>
            </a:r>
            <a:r>
              <a:rPr lang="zh-CN" altLang="en-US">
                <a:ea typeface="SimSun" charset="0"/>
              </a:rPr>
              <a:t>码</a:t>
            </a:r>
            <a:endParaRPr lang="zh-CN" altLang="en-US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1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/>
              <a:t>C++ </a:t>
            </a:r>
            <a:r>
              <a:rPr lang="zh-CN" altLang="en-US">
                <a:ea typeface="SimSun" charset="0"/>
              </a:rPr>
              <a:t>字符串类</a:t>
            </a:r>
            <a:endParaRPr lang="zh-CN" altLang="en-US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3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 </a:t>
            </a:r>
            <a:r>
              <a:rPr lang="zh-CN" altLang="en-US">
                <a:ea typeface="SimSun" charset="0"/>
              </a:rPr>
              <a:t>语言字符串操作繁琐</a:t>
            </a:r>
            <a:endParaRPr lang="zh-CN" altLang="en-US">
              <a:ea typeface="SimSun" charset="0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89685" y="1388110"/>
            <a:ext cx="9612630" cy="546989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封装的</a:t>
            </a:r>
            <a:r>
              <a:rPr lang="en-US" altLang="zh-CN">
                <a:ea typeface="SimSun" charset="0"/>
              </a:rPr>
              <a:t> </a:t>
            </a:r>
            <a:r>
              <a:rPr lang="en-US"/>
              <a:t>std::string </a:t>
            </a:r>
            <a:r>
              <a:rPr lang="zh-CN" altLang="en-US">
                <a:ea typeface="SimSun" charset="0"/>
              </a:rPr>
              <a:t>应运而生</a:t>
            </a:r>
            <a:endParaRPr lang="zh-CN" altLang="en-US">
              <a:ea typeface="SimSun" charset="0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70200" y="1508760"/>
            <a:ext cx="6451600" cy="45262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305" y="6240145"/>
            <a:ext cx="6803390" cy="61785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封装的</a:t>
            </a:r>
            <a:r>
              <a:rPr lang="en-US" altLang="zh-CN">
                <a:ea typeface="SimSun" charset="0"/>
                <a:sym typeface="+mn-ea"/>
              </a:rPr>
              <a:t> </a:t>
            </a:r>
            <a:r>
              <a:rPr lang="en-US"/>
              <a:t>std::string </a:t>
            </a:r>
            <a:r>
              <a:rPr lang="zh-CN" altLang="en-US">
                <a:ea typeface="SimSun" charset="0"/>
              </a:rPr>
              <a:t>应运而生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>
                <a:solidFill>
                  <a:srgbClr val="C00000"/>
                </a:solidFill>
              </a:rPr>
              <a:t>string</a:t>
            </a:r>
            <a:r>
              <a:rPr lang="en-US"/>
              <a:t> </a:t>
            </a:r>
            <a:r>
              <a:rPr lang="zh-CN" altLang="en-US">
                <a:ea typeface="SimSun" charset="0"/>
              </a:rPr>
              <a:t>可以从</a:t>
            </a:r>
            <a:r>
              <a:rPr lang="en-US" altLang="zh-CN">
                <a:ea typeface="SimSun" charset="0"/>
              </a:rPr>
              <a:t> </a:t>
            </a:r>
            <a:r>
              <a:rPr lang="en-US" altLang="zh-CN">
                <a:solidFill>
                  <a:srgbClr val="7030A0"/>
                </a:solidFill>
                <a:ea typeface="SimSun" charset="0"/>
              </a:rPr>
              <a:t>const char *</a:t>
            </a:r>
            <a:r>
              <a:rPr lang="en-US" altLang="zh-CN">
                <a:ea typeface="SimSun" charset="0"/>
              </a:rPr>
              <a:t> </a:t>
            </a:r>
            <a:r>
              <a:rPr lang="zh-CN" altLang="en-US">
                <a:ea typeface="SimSun" charset="0"/>
              </a:rPr>
              <a:t>隐式构造：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  <a:ea typeface="SimSun" charset="0"/>
              </a:rPr>
              <a:t>string s = “hello”;</a:t>
            </a:r>
            <a:endParaRPr lang="en-US" altLang="zh-CN">
              <a:solidFill>
                <a:schemeClr val="bg1">
                  <a:lumMod val="50000"/>
                </a:schemeClr>
              </a:solidFill>
              <a:ea typeface="SimSun" charset="0"/>
            </a:endParaRPr>
          </a:p>
          <a:p>
            <a:r>
              <a:rPr lang="en-US" altLang="zh-CN">
                <a:solidFill>
                  <a:srgbClr val="C00000"/>
                </a:solidFill>
                <a:ea typeface="SimSun" charset="0"/>
              </a:rPr>
              <a:t>string </a:t>
            </a:r>
            <a:r>
              <a:rPr lang="zh-CN" altLang="en-US">
                <a:ea typeface="SimSun" charset="0"/>
              </a:rPr>
              <a:t>具有</a:t>
            </a:r>
            <a:r>
              <a:rPr lang="en-US" altLang="zh-CN">
                <a:ea typeface="SimSun" charset="0"/>
              </a:rPr>
              <a:t> +</a:t>
            </a:r>
            <a:r>
              <a:rPr lang="zh-CN" altLang="en-US">
                <a:ea typeface="SimSun" charset="0"/>
              </a:rPr>
              <a:t>、</a:t>
            </a:r>
            <a:r>
              <a:rPr lang="en-US" altLang="zh-CN">
                <a:ea typeface="SimSun" charset="0"/>
              </a:rPr>
              <a:t>+=</a:t>
            </a:r>
            <a:r>
              <a:rPr lang="zh-CN" altLang="en-US">
                <a:ea typeface="SimSun" charset="0"/>
              </a:rPr>
              <a:t>、</a:t>
            </a:r>
            <a:r>
              <a:rPr lang="en-US" altLang="zh-CN">
                <a:ea typeface="SimSun" charset="0"/>
              </a:rPr>
              <a:t>== </a:t>
            </a:r>
            <a:r>
              <a:rPr lang="zh-CN" altLang="en-US">
                <a:ea typeface="SimSun" charset="0"/>
              </a:rPr>
              <a:t>等直观的运算符重载：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  <a:ea typeface="SimSun" charset="0"/>
              </a:rPr>
              <a:t>string(“hello”) + string(“world”) == string(“helloworld”)</a:t>
            </a:r>
            <a:endParaRPr lang="en-US" altLang="zh-CN">
              <a:ea typeface="SimSun" charset="0"/>
            </a:endParaRPr>
          </a:p>
          <a:p>
            <a:r>
              <a:rPr lang="en-US" altLang="zh-CN">
                <a:solidFill>
                  <a:srgbClr val="C00000"/>
                </a:solidFill>
                <a:ea typeface="SimSun" charset="0"/>
                <a:sym typeface="+mn-ea"/>
              </a:rPr>
              <a:t>string</a:t>
            </a:r>
            <a:r>
              <a:rPr lang="en-US" altLang="zh-CN">
                <a:ea typeface="SimSun" charset="0"/>
                <a:sym typeface="+mn-ea"/>
              </a:rPr>
              <a:t> </a:t>
            </a:r>
            <a:r>
              <a:rPr lang="zh-CN" altLang="en-US">
                <a:ea typeface="SimSun" charset="0"/>
                <a:sym typeface="+mn-ea"/>
              </a:rPr>
              <a:t>符合</a:t>
            </a:r>
            <a:r>
              <a:rPr lang="en-US" altLang="zh-CN">
                <a:ea typeface="SimSun" charset="0"/>
                <a:sym typeface="+mn-ea"/>
              </a:rPr>
              <a:t> </a:t>
            </a:r>
            <a:r>
              <a:rPr lang="en-US" altLang="zh-CN">
                <a:solidFill>
                  <a:srgbClr val="0070C0"/>
                </a:solidFill>
                <a:ea typeface="SimSun" charset="0"/>
                <a:sym typeface="+mn-ea"/>
              </a:rPr>
              <a:t>vector</a:t>
            </a:r>
            <a:r>
              <a:rPr lang="en-US" altLang="zh-CN">
                <a:ea typeface="SimSun" charset="0"/>
                <a:sym typeface="+mn-ea"/>
              </a:rPr>
              <a:t> </a:t>
            </a:r>
            <a:r>
              <a:rPr lang="zh-CN" altLang="en-US">
                <a:ea typeface="SimSun" charset="0"/>
                <a:sym typeface="+mn-ea"/>
              </a:rPr>
              <a:t>的接口，例如</a:t>
            </a:r>
            <a:r>
              <a:rPr lang="en-US" altLang="zh-CN">
                <a:ea typeface="SimSun" charset="0"/>
                <a:sym typeface="+mn-ea"/>
              </a:rPr>
              <a:t> </a:t>
            </a:r>
            <a:r>
              <a:rPr lang="en-US" altLang="zh-CN">
                <a:solidFill>
                  <a:srgbClr val="0070C0"/>
                </a:solidFill>
                <a:ea typeface="SimSun" charset="0"/>
                <a:sym typeface="+mn-ea"/>
              </a:rPr>
              <a:t>begin/end/size/resize</a:t>
            </a:r>
            <a:r>
              <a:rPr lang="en-US" altLang="zh-CN">
                <a:ea typeface="SimSun" charset="0"/>
                <a:sym typeface="+mn-ea"/>
              </a:rPr>
              <a:t>……</a:t>
            </a:r>
            <a:endParaRPr lang="zh-CN" altLang="en-US">
              <a:ea typeface="SimSun" charset="0"/>
              <a:sym typeface="+mn-ea"/>
            </a:endParaRPr>
          </a:p>
          <a:p>
            <a:r>
              <a:rPr lang="en-US" altLang="zh-CN">
                <a:solidFill>
                  <a:srgbClr val="C00000"/>
                </a:solidFill>
                <a:ea typeface="SimSun" charset="0"/>
              </a:rPr>
              <a:t>string</a:t>
            </a:r>
            <a:r>
              <a:rPr lang="en-US" altLang="zh-CN">
                <a:ea typeface="SimSun" charset="0"/>
              </a:rPr>
              <a:t> </a:t>
            </a:r>
            <a:r>
              <a:rPr lang="zh-CN" altLang="en-US">
                <a:ea typeface="SimSun" charset="0"/>
              </a:rPr>
              <a:t>有一系列成员函数，例如</a:t>
            </a:r>
            <a:r>
              <a:rPr lang="en-US" altLang="zh-CN">
                <a:ea typeface="SimSun" charset="0"/>
              </a:rPr>
              <a:t> </a:t>
            </a:r>
            <a:r>
              <a:rPr lang="en-US" altLang="zh-CN">
                <a:solidFill>
                  <a:srgbClr val="C00000"/>
                </a:solidFill>
                <a:ea typeface="SimSun" charset="0"/>
              </a:rPr>
              <a:t>find/replace/substr</a:t>
            </a:r>
            <a:r>
              <a:rPr lang="en-US" altLang="zh-CN">
                <a:ea typeface="SimSun" charset="0"/>
              </a:rPr>
              <a:t>……</a:t>
            </a:r>
            <a:endParaRPr lang="en-US" altLang="zh-CN">
              <a:ea typeface="SimSun" charset="0"/>
            </a:endParaRPr>
          </a:p>
          <a:p>
            <a:r>
              <a:rPr lang="en-US" altLang="zh-CN">
                <a:solidFill>
                  <a:srgbClr val="C00000"/>
                </a:solidFill>
                <a:ea typeface="SimSun" charset="0"/>
              </a:rPr>
              <a:t>string</a:t>
            </a:r>
            <a:r>
              <a:rPr lang="en-US" altLang="zh-CN">
                <a:ea typeface="SimSun" charset="0"/>
              </a:rPr>
              <a:t> </a:t>
            </a:r>
            <a:r>
              <a:rPr lang="zh-CN" altLang="en-US">
                <a:ea typeface="SimSun" charset="0"/>
              </a:rPr>
              <a:t>可以通过</a:t>
            </a:r>
            <a:r>
              <a:rPr lang="en-US" altLang="zh-CN">
                <a:ea typeface="SimSun" charset="0"/>
              </a:rPr>
              <a:t> 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ea typeface="SimSun" charset="0"/>
              </a:rPr>
              <a:t>s.c_str()</a:t>
            </a:r>
            <a:r>
              <a:rPr lang="en-US" altLang="zh-CN">
                <a:ea typeface="SimSun" charset="0"/>
              </a:rPr>
              <a:t> </a:t>
            </a:r>
            <a:r>
              <a:rPr lang="zh-CN" altLang="en-US">
                <a:ea typeface="SimSun" charset="0"/>
              </a:rPr>
              <a:t>重新转换回古板的</a:t>
            </a:r>
            <a:r>
              <a:rPr lang="en-US" altLang="zh-CN">
                <a:ea typeface="SimSun" charset="0"/>
              </a:rPr>
              <a:t> </a:t>
            </a:r>
            <a:r>
              <a:rPr lang="en-US" altLang="zh-CN">
                <a:solidFill>
                  <a:srgbClr val="7030A0"/>
                </a:solidFill>
                <a:ea typeface="SimSun" charset="0"/>
              </a:rPr>
              <a:t>const char *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solidFill>
                  <a:srgbClr val="C00000"/>
                </a:solidFill>
                <a:ea typeface="SimSun" charset="0"/>
              </a:rPr>
              <a:t>string</a:t>
            </a:r>
            <a:r>
              <a:rPr lang="en-US" altLang="zh-CN">
                <a:ea typeface="SimSun" charset="0"/>
              </a:rPr>
              <a:t> </a:t>
            </a:r>
            <a:r>
              <a:rPr lang="zh-CN" altLang="en-US">
                <a:ea typeface="SimSun" charset="0"/>
              </a:rPr>
              <a:t>在离开作用域时自动释放内存</a:t>
            </a:r>
            <a:r>
              <a:rPr lang="en-US" altLang="zh-CN">
                <a:ea typeface="SimSun" charset="0"/>
              </a:rPr>
              <a:t> (RAII)</a:t>
            </a:r>
            <a:r>
              <a:rPr lang="zh-CN" altLang="en-US">
                <a:ea typeface="SimSun" charset="0"/>
              </a:rPr>
              <a:t>，不用手动</a:t>
            </a:r>
            <a:r>
              <a:rPr lang="en-US" altLang="zh-CN">
                <a:ea typeface="SimSun" charset="0"/>
              </a:rPr>
              <a:t> </a:t>
            </a:r>
            <a:r>
              <a:rPr lang="en-US" altLang="zh-CN">
                <a:solidFill>
                  <a:srgbClr val="7030A0"/>
                </a:solidFill>
                <a:ea typeface="SimSun" charset="0"/>
              </a:rPr>
              <a:t>free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C++ </a:t>
            </a:r>
            <a:r>
              <a:rPr lang="zh-CN" altLang="en-US">
                <a:ea typeface="SimSun" charset="0"/>
              </a:rPr>
              <a:t>字符串和</a:t>
            </a:r>
            <a:r>
              <a:rPr lang="en-US" altLang="zh-CN">
                <a:ea typeface="SimSun" charset="0"/>
              </a:rPr>
              <a:t> C </a:t>
            </a:r>
            <a:r>
              <a:rPr lang="zh-CN" altLang="en-US">
                <a:ea typeface="SimSun" charset="0"/>
              </a:rPr>
              <a:t>字符串的不同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</p:spPr>
        <p:txBody>
          <a:bodyPr/>
          <a:p>
            <a:r>
              <a:rPr lang="en-US" sz="2400"/>
              <a:t>C </a:t>
            </a:r>
            <a:r>
              <a:rPr lang="zh-CN" altLang="en-US" sz="2400">
                <a:ea typeface="SimSun" charset="0"/>
              </a:rPr>
              <a:t>语言字符串是单独一个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7030A0"/>
                </a:solidFill>
                <a:ea typeface="SimSun" charset="0"/>
              </a:rPr>
              <a:t>char *ptr</a:t>
            </a:r>
            <a:r>
              <a:rPr lang="zh-CN" altLang="en-US" sz="2400">
                <a:ea typeface="SimSun" charset="0"/>
              </a:rPr>
              <a:t>，自动以</a:t>
            </a:r>
            <a:r>
              <a:rPr lang="en-US" altLang="zh-CN" sz="2400">
                <a:ea typeface="SimSun" charset="0"/>
              </a:rPr>
              <a:t> ‘\0’ </a:t>
            </a:r>
            <a:r>
              <a:rPr lang="zh-CN" altLang="en-US" sz="2400">
                <a:ea typeface="SimSun" charset="0"/>
              </a:rPr>
              <a:t>结尾。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C++ </a:t>
            </a:r>
            <a:r>
              <a:rPr lang="zh-CN" altLang="en-US" sz="2400">
                <a:ea typeface="SimSun" charset="0"/>
              </a:rPr>
              <a:t>字符串是</a:t>
            </a:r>
            <a:r>
              <a:rPr lang="en-US" altLang="zh-CN" sz="2400">
                <a:ea typeface="SimSun" charset="0"/>
              </a:rPr>
              <a:t> string </a:t>
            </a:r>
            <a:r>
              <a:rPr lang="zh-CN" altLang="en-US" sz="2400">
                <a:ea typeface="SimSun" charset="0"/>
              </a:rPr>
              <a:t>类，其成员有两个：</a:t>
            </a:r>
            <a:r>
              <a:rPr lang="en-US" altLang="zh-CN" sz="2400">
                <a:solidFill>
                  <a:srgbClr val="7030A0"/>
                </a:solidFill>
                <a:ea typeface="SimSun" charset="0"/>
              </a:rPr>
              <a:t>char *ptr; size_t len;</a:t>
            </a:r>
            <a:endParaRPr lang="en-US" altLang="zh-CN" sz="2400">
              <a:solidFill>
                <a:srgbClr val="7030A0"/>
              </a:solidFill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第二个成员用来确定结尾的位置，不需要</a:t>
            </a:r>
            <a:r>
              <a:rPr lang="en-US" altLang="zh-CN" sz="2400">
                <a:ea typeface="SimSun" charset="0"/>
              </a:rPr>
              <a:t> ‘\0’ </a:t>
            </a:r>
            <a:r>
              <a:rPr lang="zh-CN" altLang="en-US" sz="2400">
                <a:ea typeface="SimSun" charset="0"/>
              </a:rPr>
              <a:t>结尾。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因此</a:t>
            </a:r>
            <a:r>
              <a:rPr lang="en-US" altLang="zh-CN" sz="2400">
                <a:ea typeface="SimSun" charset="0"/>
              </a:rPr>
              <a:t> string </a:t>
            </a:r>
            <a:r>
              <a:rPr lang="zh-CN" altLang="en-US" sz="2400">
                <a:ea typeface="SimSun" charset="0"/>
              </a:rPr>
              <a:t>类从</a:t>
            </a:r>
            <a:r>
              <a:rPr lang="en-US" altLang="zh-CN" sz="2400">
                <a:ea typeface="SimSun" charset="0"/>
              </a:rPr>
              <a:t> C </a:t>
            </a:r>
            <a:r>
              <a:rPr lang="zh-CN" altLang="en-US" sz="2400">
                <a:ea typeface="SimSun" charset="0"/>
              </a:rPr>
              <a:t>字符串构造时，可以额外指定一个长度：</a:t>
            </a:r>
            <a:endParaRPr lang="en-US" sz="2400"/>
          </a:p>
          <a:p>
            <a:r>
              <a:rPr lang="en-US" sz="2400">
                <a:solidFill>
                  <a:srgbClr val="0070C0"/>
                </a:solidFill>
              </a:rPr>
              <a:t>string(“hello”, 3) </a:t>
            </a:r>
            <a:r>
              <a:rPr lang="zh-CN" altLang="en-US" sz="2400">
                <a:ea typeface="SimSun" charset="0"/>
                <a:sym typeface="+mn-ea"/>
              </a:rPr>
              <a:t>会得到</a:t>
            </a:r>
            <a:r>
              <a:rPr lang="en-US" sz="2400"/>
              <a:t> </a:t>
            </a:r>
            <a:r>
              <a:rPr lang="en-US" sz="2400">
                <a:solidFill>
                  <a:srgbClr val="C00000"/>
                </a:solidFill>
              </a:rPr>
              <a:t>“hel”</a:t>
            </a:r>
            <a:endParaRPr lang="en-US" sz="2400"/>
          </a:p>
          <a:p>
            <a:r>
              <a:rPr lang="en-US" sz="2400"/>
              <a:t>↑ len</a:t>
            </a:r>
            <a:r>
              <a:rPr lang="zh-CN" altLang="en-US" sz="2400">
                <a:ea typeface="SimSun" charset="0"/>
              </a:rPr>
              <a:t>为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sz="2400"/>
              <a:t>3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ptr</a:t>
            </a:r>
            <a:r>
              <a:rPr lang="zh-CN" altLang="en-US" sz="2400">
                <a:ea typeface="SimSun" charset="0"/>
              </a:rPr>
              <a:t>指向</a:t>
            </a:r>
            <a:r>
              <a:rPr lang="en-US" altLang="zh-CN" sz="2400">
                <a:ea typeface="SimSun" charset="0"/>
              </a:rPr>
              <a:t> ’h’</a:t>
            </a:r>
            <a:r>
              <a:rPr lang="zh-CN" altLang="en-US" sz="2400">
                <a:ea typeface="SimSun" charset="0"/>
              </a:rPr>
              <a:t>，只保留前三个字符</a:t>
            </a:r>
            <a:endParaRPr lang="en-US" sz="2400"/>
          </a:p>
          <a:p>
            <a:r>
              <a:rPr lang="en-US" sz="2400">
                <a:solidFill>
                  <a:srgbClr val="0070C0"/>
                </a:solidFill>
                <a:sym typeface="+mn-ea"/>
              </a:rPr>
              <a:t>string(“hello”, 12)</a:t>
            </a:r>
            <a:r>
              <a:rPr lang="en-US" sz="2400">
                <a:sym typeface="+mn-ea"/>
              </a:rPr>
              <a:t> </a:t>
            </a:r>
            <a:r>
              <a:rPr lang="zh-CN" altLang="en-US" sz="2400">
                <a:ea typeface="SimSun" charset="0"/>
                <a:sym typeface="+mn-ea"/>
              </a:rPr>
              <a:t>会得到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sz="2400">
                <a:solidFill>
                  <a:srgbClr val="C00000"/>
                </a:solidFill>
                <a:sym typeface="+mn-ea"/>
              </a:rPr>
              <a:t>“hello\0[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数据删除</a:t>
            </a:r>
            <a:r>
              <a:rPr lang="en-US" sz="2400">
                <a:solidFill>
                  <a:srgbClr val="C00000"/>
                </a:solidFill>
                <a:sym typeface="+mn-ea"/>
              </a:rPr>
              <a:t>]”</a:t>
            </a:r>
            <a:endParaRPr lang="en-US" sz="2400">
              <a:sym typeface="+mn-ea"/>
            </a:endParaRPr>
          </a:p>
          <a:p>
            <a:r>
              <a:rPr lang="en-US" sz="2400">
                <a:sym typeface="+mn-ea"/>
              </a:rPr>
              <a:t>↑ len</a:t>
            </a:r>
            <a:r>
              <a:rPr lang="zh-CN" altLang="en-US" sz="2400">
                <a:ea typeface="SimSun" charset="0"/>
                <a:sym typeface="+mn-ea"/>
              </a:rPr>
              <a:t>为</a:t>
            </a:r>
            <a:r>
              <a:rPr lang="en-US" altLang="zh-CN" sz="2400">
                <a:ea typeface="SimSun" charset="0"/>
                <a:sym typeface="+mn-ea"/>
              </a:rPr>
              <a:t> 12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en-US" altLang="zh-CN" sz="2400">
                <a:ea typeface="SimSun" charset="0"/>
                <a:sym typeface="+mn-ea"/>
              </a:rPr>
              <a:t>ptr</a:t>
            </a:r>
            <a:r>
              <a:rPr lang="zh-CN" altLang="en-US" sz="2400">
                <a:ea typeface="SimSun" charset="0"/>
                <a:sym typeface="+mn-ea"/>
              </a:rPr>
              <a:t>指向</a:t>
            </a:r>
            <a:r>
              <a:rPr lang="en-US" altLang="zh-CN" sz="2400">
                <a:ea typeface="SimSun" charset="0"/>
                <a:sym typeface="+mn-ea"/>
              </a:rPr>
              <a:t> ’h’</a:t>
            </a:r>
            <a:r>
              <a:rPr lang="zh-CN" altLang="en-US" sz="2400">
                <a:ea typeface="SimSun" charset="0"/>
                <a:sym typeface="+mn-ea"/>
              </a:rPr>
              <a:t>，超出了</a:t>
            </a:r>
            <a:r>
              <a:rPr lang="en-US" altLang="zh-CN" sz="2400">
                <a:ea typeface="SimSun" charset="0"/>
                <a:sym typeface="+mn-ea"/>
              </a:rPr>
              <a:t> 6 </a:t>
            </a:r>
            <a:r>
              <a:rPr lang="zh-CN" altLang="en-US" sz="2400">
                <a:ea typeface="SimSun" charset="0"/>
                <a:sym typeface="+mn-ea"/>
              </a:rPr>
              <a:t>个字符，内存读越界（出错）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sz="2400">
                <a:solidFill>
                  <a:srgbClr val="0070C0"/>
                </a:solidFill>
                <a:sym typeface="+mn-ea"/>
              </a:rPr>
              <a:t>string(“hello\0world!”, 12)</a:t>
            </a:r>
            <a:r>
              <a:rPr lang="en-US" sz="2400">
                <a:sym typeface="+mn-ea"/>
              </a:rPr>
              <a:t> </a:t>
            </a:r>
            <a:r>
              <a:rPr lang="zh-CN" altLang="en-US" sz="2400">
                <a:ea typeface="SimSun" charset="0"/>
                <a:sym typeface="+mn-ea"/>
              </a:rPr>
              <a:t>会得到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sz="2400">
                <a:solidFill>
                  <a:srgbClr val="C00000"/>
                </a:solidFill>
                <a:sym typeface="+mn-ea"/>
              </a:rPr>
              <a:t>“hello\0world!”</a:t>
            </a:r>
            <a:endParaRPr lang="en-US" sz="2400">
              <a:sym typeface="+mn-ea"/>
            </a:endParaRPr>
          </a:p>
          <a:p>
            <a:r>
              <a:rPr lang="en-US" sz="2400">
                <a:sym typeface="+mn-ea"/>
              </a:rPr>
              <a:t>↑ len</a:t>
            </a:r>
            <a:r>
              <a:rPr lang="zh-CN" altLang="en-US" sz="2400">
                <a:ea typeface="SimSun" charset="0"/>
                <a:sym typeface="+mn-ea"/>
              </a:rPr>
              <a:t>为</a:t>
            </a:r>
            <a:r>
              <a:rPr lang="en-US" altLang="zh-CN" sz="2400">
                <a:ea typeface="SimSun" charset="0"/>
                <a:sym typeface="+mn-ea"/>
              </a:rPr>
              <a:t> 12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en-US" altLang="zh-CN" sz="2400">
                <a:ea typeface="SimSun" charset="0"/>
                <a:sym typeface="+mn-ea"/>
              </a:rPr>
              <a:t>ptr</a:t>
            </a:r>
            <a:r>
              <a:rPr lang="zh-CN" altLang="en-US" sz="2400">
                <a:ea typeface="SimSun" charset="0"/>
                <a:sym typeface="+mn-ea"/>
              </a:rPr>
              <a:t>指向</a:t>
            </a:r>
            <a:r>
              <a:rPr lang="en-US" altLang="zh-CN" sz="2400">
                <a:ea typeface="SimSun" charset="0"/>
                <a:sym typeface="+mn-ea"/>
              </a:rPr>
              <a:t> ’h’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zh-CN" sz="2400">
                <a:ea typeface="SimSun" charset="0"/>
                <a:sym typeface="+mn-ea"/>
              </a:rPr>
              <a:t>字符串内可以包含</a:t>
            </a:r>
            <a:r>
              <a:rPr lang="en-US" altLang="zh-CN" sz="2400">
                <a:ea typeface="SimSun" charset="0"/>
                <a:sym typeface="+mn-ea"/>
              </a:rPr>
              <a:t> ‘\0’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en-US" altLang="zh-CN" sz="2400">
                <a:ea typeface="SimSun" charset="0"/>
                <a:sym typeface="+mn-ea"/>
              </a:rPr>
              <a:t>cout </a:t>
            </a:r>
            <a:r>
              <a:rPr lang="zh-CN" altLang="en-US" sz="2400">
                <a:ea typeface="SimSun" charset="0"/>
                <a:sym typeface="+mn-ea"/>
              </a:rPr>
              <a:t>能正常打印完整字符串</a:t>
            </a:r>
            <a:endParaRPr lang="zh-CN" altLang="en-US" sz="24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printf </a:t>
            </a:r>
            <a:r>
              <a:rPr lang="zh-CN" altLang="en-US">
                <a:ea typeface="SimSun" charset="0"/>
              </a:rPr>
              <a:t>指定类型繁琐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/>
          <p:nvPr>
            <p:ph idx="1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printf </a:t>
            </a:r>
            <a:r>
              <a:rPr lang="zh-CN" altLang="en-US">
                <a:ea typeface="SimSun" charset="0"/>
              </a:rPr>
              <a:t>必须告诉他是字符串（</a:t>
            </a:r>
            <a:r>
              <a:rPr lang="en-US" altLang="zh-CN">
                <a:ea typeface="SimSun" charset="0"/>
              </a:rPr>
              <a:t>%s</a:t>
            </a:r>
            <a:r>
              <a:rPr lang="zh-CN" altLang="en-US">
                <a:ea typeface="SimSun" charset="0"/>
              </a:rPr>
              <a:t>）还是整数（</a:t>
            </a:r>
            <a:r>
              <a:rPr lang="en-US" altLang="zh-CN">
                <a:ea typeface="SimSun" charset="0"/>
              </a:rPr>
              <a:t>%d</a:t>
            </a:r>
            <a:r>
              <a:rPr lang="zh-CN" altLang="en-US">
                <a:ea typeface="SimSun" charset="0"/>
              </a:rPr>
              <a:t>）还是字符（</a:t>
            </a:r>
            <a:r>
              <a:rPr lang="en-US" altLang="zh-CN">
                <a:ea typeface="SimSun" charset="0"/>
              </a:rPr>
              <a:t>%c</a:t>
            </a:r>
            <a:r>
              <a:rPr lang="zh-CN" altLang="en-US">
                <a:ea typeface="SimSun" charset="0"/>
              </a:rPr>
              <a:t>），必须和右边的参数一致，初学者容易搞错。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而且即使搞错了也能正常编译通过（一些高级的编译器会给出警告），但是运行结果不对，或者还有可能崩溃。</a:t>
            </a:r>
            <a:endParaRPr lang="zh-CN" altLang="en-US">
              <a:ea typeface="SimSun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485" y="4017010"/>
            <a:ext cx="11797030" cy="217805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泛型的</a:t>
            </a:r>
            <a:r>
              <a:rPr lang="en-US" altLang="zh-CN">
                <a:ea typeface="SimSun" charset="0"/>
                <a:sym typeface="+mn-ea"/>
              </a:rPr>
              <a:t> iostream </a:t>
            </a:r>
            <a:r>
              <a:rPr lang="zh-CN" altLang="en-US">
                <a:ea typeface="SimSun" charset="0"/>
                <a:sym typeface="+mn-ea"/>
              </a:rPr>
              <a:t>应运而生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/>
          <p:nvPr>
            <p:ph idx="1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得益于</a:t>
            </a:r>
            <a:r>
              <a:rPr lang="en-US" altLang="zh-CN">
                <a:ea typeface="SimSun" charset="0"/>
                <a:sym typeface="+mn-ea"/>
              </a:rPr>
              <a:t> C++ </a:t>
            </a:r>
            <a:r>
              <a:rPr lang="zh-CN" altLang="en-US">
                <a:ea typeface="SimSun" charset="0"/>
                <a:sym typeface="+mn-ea"/>
              </a:rPr>
              <a:t>的重载技术，</a:t>
            </a:r>
            <a:r>
              <a:rPr lang="en-US" altLang="zh-CN">
                <a:ea typeface="SimSun" charset="0"/>
                <a:sym typeface="+mn-ea"/>
              </a:rPr>
              <a:t>cout </a:t>
            </a:r>
            <a:r>
              <a:rPr lang="zh-CN" altLang="en-US">
                <a:ea typeface="SimSun" charset="0"/>
              </a:rPr>
              <a:t>不用你手动指定类型，他会自动识别参数的类型，帮你调用相应的格式化函数。</a:t>
            </a:r>
            <a:endParaRPr lang="zh-CN" altLang="en-US">
              <a:ea typeface="SimSun" charset="0"/>
            </a:endParaRP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99485" y="2846070"/>
            <a:ext cx="5193030" cy="40119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c_str </a:t>
            </a:r>
            <a:r>
              <a:rPr lang="zh-CN" altLang="en-US">
                <a:ea typeface="SimSun" charset="0"/>
              </a:rPr>
              <a:t>和</a:t>
            </a:r>
            <a:r>
              <a:rPr lang="en-US" altLang="zh-CN">
                <a:ea typeface="SimSun" charset="0"/>
              </a:rPr>
              <a:t> data </a:t>
            </a:r>
            <a:r>
              <a:rPr lang="zh-CN" altLang="en-US">
                <a:ea typeface="SimSun" charset="0"/>
              </a:rPr>
              <a:t>的区别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400"/>
              <a:t>s.c_str() </a:t>
            </a:r>
            <a:r>
              <a:rPr lang="zh-CN" altLang="en-US" sz="2400">
                <a:ea typeface="SimSun" charset="0"/>
              </a:rPr>
              <a:t>保证返回的是以</a:t>
            </a:r>
            <a:r>
              <a:rPr lang="en-US" altLang="zh-CN" sz="2400">
                <a:ea typeface="SimSun" charset="0"/>
              </a:rPr>
              <a:t> 0 </a:t>
            </a:r>
            <a:r>
              <a:rPr lang="zh-CN" altLang="en-US" sz="2400">
                <a:ea typeface="SimSun" charset="0"/>
              </a:rPr>
              <a:t>结尾的字符串首地址指针，总长度为</a:t>
            </a:r>
            <a:r>
              <a:rPr lang="en-US" altLang="zh-CN" sz="2400">
                <a:ea typeface="SimSun" charset="0"/>
              </a:rPr>
              <a:t> s.size() + 1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s.data() </a:t>
            </a:r>
            <a:r>
              <a:rPr lang="zh-CN" altLang="en-US" sz="2400">
                <a:ea typeface="SimSun" charset="0"/>
              </a:rPr>
              <a:t>只保证返回长度为</a:t>
            </a:r>
            <a:r>
              <a:rPr lang="en-US" altLang="zh-CN" sz="2400">
                <a:ea typeface="SimSun" charset="0"/>
              </a:rPr>
              <a:t> s.size() </a:t>
            </a:r>
            <a:r>
              <a:rPr lang="zh-CN" altLang="en-US" sz="2400">
                <a:ea typeface="SimSun" charset="0"/>
              </a:rPr>
              <a:t>的连续内存的首地址指针，不保证</a:t>
            </a:r>
            <a:r>
              <a:rPr lang="en-US" altLang="zh-CN" sz="2400">
                <a:ea typeface="SimSun" charset="0"/>
              </a:rPr>
              <a:t> 0 </a:t>
            </a:r>
            <a:r>
              <a:rPr lang="zh-CN" altLang="en-US" sz="2400">
                <a:ea typeface="SimSun" charset="0"/>
              </a:rPr>
              <a:t>结尾。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把</a:t>
            </a:r>
            <a:r>
              <a:rPr lang="en-US" altLang="zh-CN" sz="2400">
                <a:ea typeface="SimSun" charset="0"/>
              </a:rPr>
              <a:t> C++ </a:t>
            </a:r>
            <a:r>
              <a:rPr lang="zh-CN" altLang="en-US" sz="2400">
                <a:ea typeface="SimSun" charset="0"/>
              </a:rPr>
              <a:t>的</a:t>
            </a:r>
            <a:r>
              <a:rPr lang="en-US" altLang="zh-CN" sz="2400">
                <a:ea typeface="SimSun" charset="0"/>
              </a:rPr>
              <a:t> string </a:t>
            </a:r>
            <a:r>
              <a:rPr lang="zh-CN" altLang="en-US" sz="2400">
                <a:ea typeface="SimSun" charset="0"/>
              </a:rPr>
              <a:t>作为参数传入像</a:t>
            </a:r>
            <a:r>
              <a:rPr lang="en-US" altLang="zh-CN" sz="2400">
                <a:ea typeface="SimSun" charset="0"/>
              </a:rPr>
              <a:t> printf </a:t>
            </a:r>
            <a:r>
              <a:rPr lang="zh-CN" altLang="en-US" sz="2400">
                <a:ea typeface="SimSun" charset="0"/>
              </a:rPr>
              <a:t>这种</a:t>
            </a:r>
            <a:r>
              <a:rPr lang="en-US" altLang="zh-CN" sz="2400">
                <a:ea typeface="SimSun" charset="0"/>
              </a:rPr>
              <a:t> C </a:t>
            </a:r>
            <a:r>
              <a:rPr lang="zh-CN" altLang="en-US" sz="2400">
                <a:ea typeface="SimSun" charset="0"/>
              </a:rPr>
              <a:t>语言函数时，需要用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ea typeface="SimSun" charset="0"/>
                <a:sym typeface="+mn-ea"/>
              </a:rPr>
              <a:t>s.c_str()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如果只是在</a:t>
            </a:r>
            <a:r>
              <a:rPr lang="en-US" altLang="zh-CN" sz="2400">
                <a:ea typeface="SimSun" charset="0"/>
                <a:sym typeface="+mn-ea"/>
              </a:rPr>
              <a:t> C++ </a:t>
            </a:r>
            <a:r>
              <a:rPr lang="zh-CN" altLang="en-US" sz="2400">
                <a:ea typeface="SimSun" charset="0"/>
                <a:sym typeface="+mn-ea"/>
              </a:rPr>
              <a:t>函数之间传参数，直接用</a:t>
            </a:r>
            <a:r>
              <a:rPr lang="en-US" altLang="zh-CN" sz="2400">
                <a:ea typeface="SimSun" charset="0"/>
                <a:sym typeface="+mn-ea"/>
              </a:rPr>
              <a:t> string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string const &amp; </a:t>
            </a:r>
            <a:r>
              <a:rPr lang="zh-CN" altLang="en-US" sz="2400">
                <a:ea typeface="SimSun" charset="0"/>
                <a:sym typeface="+mn-ea"/>
              </a:rPr>
              <a:t>即可。</a:t>
            </a:r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void legacy_c(const char *name);                 // </a:t>
            </a:r>
            <a:r>
              <a:rPr lang="zh-CN" altLang="en-US" sz="2400">
                <a:ea typeface="SimSun" charset="0"/>
                <a:sym typeface="+mn-ea"/>
              </a:rPr>
              <a:t>这个函数是古老的</a:t>
            </a:r>
            <a:r>
              <a:rPr lang="en-US" altLang="zh-CN" sz="2400">
                <a:ea typeface="SimSun" charset="0"/>
                <a:sym typeface="+mn-ea"/>
              </a:rPr>
              <a:t> C </a:t>
            </a:r>
            <a:r>
              <a:rPr lang="zh-CN" altLang="en-US" sz="2400">
                <a:ea typeface="SimSun" charset="0"/>
                <a:sym typeface="+mn-ea"/>
              </a:rPr>
              <a:t>语言遗产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void modern_cpp(std::string name);             // </a:t>
            </a:r>
            <a:r>
              <a:rPr lang="zh-CN" altLang="en-US" sz="2400">
                <a:ea typeface="SimSun" charset="0"/>
                <a:sym typeface="+mn-ea"/>
              </a:rPr>
              <a:t>这个函数是现代</a:t>
            </a:r>
            <a:r>
              <a:rPr lang="en-US" altLang="zh-CN" sz="2400">
                <a:ea typeface="SimSun" charset="0"/>
                <a:sym typeface="+mn-ea"/>
              </a:rPr>
              <a:t> C++</a:t>
            </a:r>
            <a:r>
              <a:rPr lang="zh-CN" altLang="en-US" sz="2400">
                <a:ea typeface="SimSun" charset="0"/>
                <a:sym typeface="+mn-ea"/>
              </a:rPr>
              <a:t>，便民！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void performance_geek(std::string const &amp;name);    // </a:t>
            </a:r>
            <a:r>
              <a:rPr lang="zh-CN" altLang="en-US" sz="2400">
                <a:ea typeface="SimSun" charset="0"/>
                <a:sym typeface="+mn-ea"/>
              </a:rPr>
              <a:t>有点追求性能的极客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void performance_nerd(std::string_view name);       // </a:t>
            </a:r>
            <a:r>
              <a:rPr lang="zh-CN" altLang="en-US" sz="2400">
                <a:ea typeface="SimSun" charset="0"/>
                <a:sym typeface="+mn-ea"/>
              </a:rPr>
              <a:t>超级</a:t>
            </a:r>
            <a:r>
              <a:rPr lang="zh-CN" altLang="en-US" sz="2400">
                <a:ea typeface="SimSun" charset="0"/>
                <a:sym typeface="+mn-ea"/>
              </a:rPr>
              <a:t>追求性能的极客</a:t>
            </a:r>
            <a:endParaRPr lang="en-US" altLang="zh-CN" sz="24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c_str </a:t>
            </a:r>
            <a:r>
              <a:rPr lang="zh-CN" altLang="en-US">
                <a:ea typeface="SimSun" charset="0"/>
              </a:rPr>
              <a:t>和</a:t>
            </a:r>
            <a:r>
              <a:rPr lang="en-US" altLang="zh-CN">
                <a:ea typeface="SimSun" charset="0"/>
              </a:rPr>
              <a:t> data </a:t>
            </a:r>
            <a:r>
              <a:rPr lang="zh-CN" altLang="en-US">
                <a:ea typeface="SimSun" charset="0"/>
              </a:rPr>
              <a:t>的区别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400">
                <a:ea typeface="SimSun" charset="0"/>
                <a:sym typeface="+mn-ea"/>
              </a:rPr>
              <a:t>const char * </a:t>
            </a:r>
            <a:r>
              <a:rPr lang="zh-CN" altLang="en-US" sz="2400">
                <a:ea typeface="SimSun" charset="0"/>
                <a:sym typeface="+mn-ea"/>
              </a:rPr>
              <a:t>可以隐式转换为</a:t>
            </a:r>
            <a:r>
              <a:rPr lang="en-US" altLang="zh-CN" sz="2400">
                <a:ea typeface="SimSun" charset="0"/>
                <a:sym typeface="+mn-ea"/>
              </a:rPr>
              <a:t> string</a:t>
            </a:r>
            <a:r>
              <a:rPr lang="zh-CN" altLang="en-US" sz="2400">
                <a:ea typeface="SimSun" charset="0"/>
                <a:sym typeface="+mn-ea"/>
              </a:rPr>
              <a:t>（为了方便）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string </a:t>
            </a:r>
            <a:r>
              <a:rPr lang="zh-CN" altLang="en-US" sz="2400">
                <a:ea typeface="SimSun" charset="0"/>
                <a:sym typeface="+mn-ea"/>
              </a:rPr>
              <a:t>不可以隐式转换为</a:t>
            </a:r>
            <a:r>
              <a:rPr lang="en-US" altLang="zh-CN" sz="2400">
                <a:ea typeface="SimSun" charset="0"/>
                <a:sym typeface="+mn-ea"/>
              </a:rPr>
              <a:t> const char *</a:t>
            </a:r>
            <a:r>
              <a:rPr lang="zh-CN" altLang="en-US" sz="2400">
                <a:ea typeface="SimSun" charset="0"/>
                <a:sym typeface="+mn-ea"/>
              </a:rPr>
              <a:t>（安全起见）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如果确实需要从</a:t>
            </a:r>
            <a:r>
              <a:rPr lang="en-US" altLang="zh-CN" sz="2400">
                <a:ea typeface="SimSun" charset="0"/>
                <a:sym typeface="+mn-ea"/>
              </a:rPr>
              <a:t> string </a:t>
            </a:r>
            <a:r>
              <a:rPr lang="zh-CN" altLang="en-US" sz="2400">
                <a:ea typeface="SimSun" charset="0"/>
                <a:sym typeface="+mn-ea"/>
              </a:rPr>
              <a:t>转换为</a:t>
            </a:r>
            <a:r>
              <a:rPr lang="en-US" altLang="zh-CN" sz="2400">
                <a:ea typeface="SimSun" charset="0"/>
                <a:sym typeface="+mn-ea"/>
              </a:rPr>
              <a:t> const char *</a:t>
            </a:r>
            <a:r>
              <a:rPr lang="zh-CN" altLang="en-US" sz="2400">
                <a:ea typeface="SimSun" charset="0"/>
                <a:sym typeface="+mn-ea"/>
              </a:rPr>
              <a:t>，请调用</a:t>
            </a:r>
            <a:r>
              <a:rPr lang="en-US" altLang="zh-CN" sz="2400">
                <a:ea typeface="SimSun" charset="0"/>
                <a:sym typeface="+mn-ea"/>
              </a:rPr>
              <a:t> .c_str() </a:t>
            </a:r>
            <a:r>
              <a:rPr lang="zh-CN" altLang="en-US" sz="2400">
                <a:ea typeface="SimSun" charset="0"/>
                <a:sym typeface="+mn-ea"/>
              </a:rPr>
              <a:t>这个成员函数。</a:t>
            </a:r>
            <a:endParaRPr lang="zh-CN" altLang="en-US" sz="24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字符串的连接（</a:t>
            </a:r>
            <a:r>
              <a:rPr lang="en-US" altLang="zh-CN">
                <a:ea typeface="SimSun" charset="0"/>
              </a:rPr>
              <a:t>+ </a:t>
            </a:r>
            <a:r>
              <a:rPr lang="zh-CN" altLang="en-US">
                <a:ea typeface="SimSun" charset="0"/>
              </a:rPr>
              <a:t>运算符）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400">
                <a:ea typeface="SimSun" charset="0"/>
                <a:sym typeface="+mn-ea"/>
              </a:rPr>
              <a:t>C </a:t>
            </a:r>
            <a:r>
              <a:rPr lang="zh-CN" altLang="en-US" sz="2400">
                <a:ea typeface="SimSun" charset="0"/>
                <a:sym typeface="+mn-ea"/>
              </a:rPr>
              <a:t>语言规定，</a:t>
            </a:r>
            <a:r>
              <a:rPr lang="zh-CN" sz="2400">
                <a:ea typeface="SimSun" charset="0"/>
                <a:sym typeface="+mn-ea"/>
              </a:rPr>
              <a:t>双引号包裹的字符串是</a:t>
            </a:r>
            <a:r>
              <a:rPr lang="en-US" altLang="zh-CN" sz="2400">
                <a:ea typeface="SimSun" charset="0"/>
                <a:sym typeface="+mn-ea"/>
              </a:rPr>
              <a:t> const char * </a:t>
            </a:r>
            <a:r>
              <a:rPr lang="zh-CN" altLang="en-US" sz="2400">
                <a:ea typeface="SimSun" charset="0"/>
                <a:sym typeface="+mn-ea"/>
              </a:rPr>
              <a:t>类型的，他们没有</a:t>
            </a:r>
            <a:r>
              <a:rPr lang="en-US" altLang="zh-CN" sz="2400">
                <a:ea typeface="SimSun" charset="0"/>
                <a:sym typeface="+mn-ea"/>
              </a:rPr>
              <a:t> + </a:t>
            </a:r>
            <a:r>
              <a:rPr lang="zh-CN" altLang="en-US" sz="2400">
                <a:ea typeface="SimSun" charset="0"/>
                <a:sym typeface="+mn-ea"/>
              </a:rPr>
              <a:t>运算符。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C++ </a:t>
            </a:r>
            <a:r>
              <a:rPr lang="zh-CN" altLang="en-US" sz="2400">
                <a:ea typeface="SimSun" charset="0"/>
                <a:sym typeface="+mn-ea"/>
              </a:rPr>
              <a:t>为了向前兼容，没办法改变</a:t>
            </a:r>
            <a:r>
              <a:rPr lang="en-US" altLang="zh-CN" sz="2400">
                <a:ea typeface="SimSun" charset="0"/>
                <a:sym typeface="+mn-ea"/>
              </a:rPr>
              <a:t> C </a:t>
            </a:r>
            <a:r>
              <a:rPr lang="zh-CN" altLang="en-US" sz="2400">
                <a:ea typeface="SimSun" charset="0"/>
                <a:sym typeface="+mn-ea"/>
              </a:rPr>
              <a:t>语言的这项规定，只能退而求其次，他另外定义了一个</a:t>
            </a:r>
            <a:r>
              <a:rPr lang="en-US" altLang="zh-CN" sz="2400">
                <a:ea typeface="SimSun" charset="0"/>
                <a:sym typeface="+mn-ea"/>
              </a:rPr>
              <a:t> string </a:t>
            </a:r>
            <a:r>
              <a:rPr lang="zh-CN" altLang="en-US" sz="2400">
                <a:ea typeface="SimSun" charset="0"/>
                <a:sym typeface="+mn-ea"/>
              </a:rPr>
              <a:t>类，重载了</a:t>
            </a:r>
            <a:r>
              <a:rPr lang="en-US" altLang="zh-CN" sz="2400">
                <a:ea typeface="SimSun" charset="0"/>
                <a:sym typeface="+mn-ea"/>
              </a:rPr>
              <a:t> + </a:t>
            </a:r>
            <a:r>
              <a:rPr lang="zh-CN" altLang="en-US" sz="2400">
                <a:ea typeface="SimSun" charset="0"/>
                <a:sym typeface="+mn-ea"/>
              </a:rPr>
              <a:t>运算符，并告诉同学们：以后尽量用我这个封装好的类，不要直接用</a:t>
            </a:r>
            <a:r>
              <a:rPr lang="en-US" altLang="zh-CN" sz="2400">
                <a:ea typeface="SimSun" charset="0"/>
                <a:sym typeface="+mn-ea"/>
              </a:rPr>
              <a:t> C </a:t>
            </a:r>
            <a:r>
              <a:rPr lang="zh-CN" altLang="en-US" sz="2400">
                <a:ea typeface="SimSun" charset="0"/>
                <a:sym typeface="+mn-ea"/>
              </a:rPr>
              <a:t>语言的</a:t>
            </a:r>
            <a:r>
              <a:rPr lang="en-US" altLang="zh-CN" sz="2400">
                <a:ea typeface="SimSun" charset="0"/>
                <a:sym typeface="+mn-ea"/>
              </a:rPr>
              <a:t> const char *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因此如果需要把两个字符串加在一起，就必须至少有一方是</a:t>
            </a:r>
            <a:r>
              <a:rPr lang="en-US" altLang="zh-CN" sz="2400">
                <a:ea typeface="SimSun" charset="0"/>
                <a:sym typeface="+mn-ea"/>
              </a:rPr>
              <a:t> string </a:t>
            </a:r>
            <a:r>
              <a:rPr lang="zh-CN" altLang="en-US" sz="2400">
                <a:ea typeface="SimSun" charset="0"/>
                <a:sym typeface="+mn-ea"/>
              </a:rPr>
              <a:t>才行。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可以用</a:t>
            </a:r>
            <a:r>
              <a:rPr lang="en-US" altLang="zh-CN" sz="2400">
                <a:ea typeface="SimSun" charset="0"/>
                <a:sym typeface="+mn-ea"/>
              </a:rPr>
              <a:t> string(“hello”) </a:t>
            </a:r>
            <a:r>
              <a:rPr lang="zh-CN" altLang="en-US" sz="2400">
                <a:ea typeface="SimSun" charset="0"/>
                <a:sym typeface="+mn-ea"/>
              </a:rPr>
              <a:t>这种形式包裹住每个字符串常量，这样就方便用</a:t>
            </a:r>
            <a:r>
              <a:rPr lang="en-US" altLang="zh-CN" sz="2400">
                <a:ea typeface="SimSun" charset="0"/>
                <a:sym typeface="+mn-ea"/>
              </a:rPr>
              <a:t> + </a:t>
            </a:r>
            <a:r>
              <a:rPr lang="zh-CN" altLang="en-US" sz="2400">
                <a:ea typeface="SimSun" charset="0"/>
                <a:sym typeface="+mn-ea"/>
              </a:rPr>
              <a:t>了。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初学者建议每个字符串都用</a:t>
            </a:r>
            <a:r>
              <a:rPr lang="en-US" altLang="zh-CN" sz="2400">
                <a:ea typeface="SimSun" charset="0"/>
                <a:sym typeface="+mn-ea"/>
              </a:rPr>
              <a:t> string(“...”) </a:t>
            </a:r>
            <a:r>
              <a:rPr lang="zh-CN" altLang="en-US" sz="2400">
                <a:ea typeface="SimSun" charset="0"/>
                <a:sym typeface="+mn-ea"/>
              </a:rPr>
              <a:t>这种形式写，</a:t>
            </a:r>
            <a:r>
              <a:rPr lang="en-US" altLang="zh-CN" sz="2400">
                <a:ea typeface="SimSun" charset="0"/>
                <a:sym typeface="+mn-ea"/>
              </a:rPr>
              <a:t>C </a:t>
            </a:r>
            <a:r>
              <a:rPr lang="zh-CN" altLang="en-US" sz="2400">
                <a:ea typeface="SimSun" charset="0"/>
                <a:sym typeface="+mn-ea"/>
              </a:rPr>
              <a:t>语言字符串不安全。</a:t>
            </a:r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“hello” + “world”                         // </a:t>
            </a:r>
            <a:r>
              <a:rPr lang="zh-CN" altLang="en-US" sz="2400">
                <a:ea typeface="SimSun" charset="0"/>
                <a:sym typeface="+mn-ea"/>
              </a:rPr>
              <a:t>错误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string(“hello”) + “world”              // </a:t>
            </a:r>
            <a:r>
              <a:rPr lang="zh-CN" altLang="en-US" sz="2400">
                <a:ea typeface="SimSun" charset="0"/>
                <a:sym typeface="+mn-ea"/>
              </a:rPr>
              <a:t>正确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“hello” + string(“world”)              // </a:t>
            </a:r>
            <a:r>
              <a:rPr lang="zh-CN" altLang="en-US" sz="2400">
                <a:ea typeface="SimSun" charset="0"/>
                <a:sym typeface="+mn-ea"/>
              </a:rPr>
              <a:t>正确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string(“hello”) + string(“world”)   // </a:t>
            </a:r>
            <a:r>
              <a:rPr lang="zh-CN" altLang="en-US" sz="2400">
                <a:ea typeface="SimSun" charset="0"/>
                <a:sym typeface="+mn-ea"/>
              </a:rPr>
              <a:t>正确（推荐）</a:t>
            </a:r>
            <a:endParaRPr lang="zh-CN" altLang="en-US" sz="24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计算机如何表达字符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51480" y="1600200"/>
            <a:ext cx="6287770" cy="452628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4359910" y="6489700"/>
            <a:ext cx="40919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https://zh.wikipedia.org/wiki/ASCII</a:t>
            </a:r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字符串的连接（</a:t>
            </a:r>
            <a:r>
              <a:rPr lang="en-US" altLang="zh-CN">
                <a:ea typeface="SimSun" charset="0"/>
              </a:rPr>
              <a:t>+ </a:t>
            </a:r>
            <a:r>
              <a:rPr lang="zh-CN" altLang="en-US">
                <a:ea typeface="SimSun" charset="0"/>
              </a:rPr>
              <a:t>运算符）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>
                <a:ea typeface="SimSun" charset="0"/>
                <a:sym typeface="+mn-ea"/>
              </a:rPr>
              <a:t>错误：</a:t>
            </a:r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正确：</a:t>
            </a:r>
            <a:endParaRPr lang="zh-CN" altLang="en-US" sz="2400">
              <a:ea typeface="SimSun" charset="0"/>
              <a:sym typeface="+mn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5430" y="2413635"/>
            <a:ext cx="11662410" cy="10934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430" y="4437380"/>
            <a:ext cx="5565775" cy="189166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C++14 </a:t>
            </a:r>
            <a:r>
              <a:rPr lang="zh-CN" altLang="en-US">
                <a:ea typeface="SimSun" charset="0"/>
              </a:rPr>
              <a:t>新特性：</a:t>
            </a:r>
            <a:r>
              <a:rPr lang="zh-CN">
                <a:ea typeface="SimSun" charset="0"/>
              </a:rPr>
              <a:t>自定义字面量后缀</a:t>
            </a:r>
            <a:endParaRPr lang="zh-CN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0235" y="1318895"/>
            <a:ext cx="10972800" cy="4525963"/>
          </a:xfrm>
        </p:spPr>
        <p:txBody>
          <a:bodyPr/>
          <a:p>
            <a:r>
              <a:rPr lang="zh-CN" altLang="en-US" sz="2400">
                <a:ea typeface="SimSun" charset="0"/>
                <a:sym typeface="+mn-ea"/>
              </a:rPr>
              <a:t>不少同学就觉得这样好麻烦，其他语言都是直接</a:t>
            </a:r>
            <a:r>
              <a:rPr lang="en-US" altLang="zh-CN" sz="2400">
                <a:ea typeface="SimSun" charset="0"/>
                <a:sym typeface="+mn-ea"/>
              </a:rPr>
              <a:t> “hello” </a:t>
            </a:r>
            <a:r>
              <a:rPr lang="zh-CN" altLang="en-US" sz="2400">
                <a:ea typeface="SimSun" charset="0"/>
                <a:sym typeface="+mn-ea"/>
              </a:rPr>
              <a:t>就是字符串类型，</a:t>
            </a:r>
            <a:r>
              <a:rPr lang="en-US" altLang="zh-CN" sz="2400">
                <a:ea typeface="SimSun" charset="0"/>
                <a:sym typeface="+mn-ea"/>
              </a:rPr>
              <a:t>C++ </a:t>
            </a:r>
            <a:r>
              <a:rPr lang="zh-CN" altLang="en-US" sz="2400">
                <a:ea typeface="SimSun" charset="0"/>
                <a:sym typeface="+mn-ea"/>
              </a:rPr>
              <a:t>还得套一层壳</a:t>
            </a:r>
            <a:r>
              <a:rPr lang="en-US" altLang="zh-CN" sz="2400">
                <a:ea typeface="SimSun" charset="0"/>
                <a:sym typeface="+mn-ea"/>
              </a:rPr>
              <a:t> string(“hello”) </a:t>
            </a:r>
            <a:r>
              <a:rPr lang="zh-CN" altLang="en-US" sz="2400">
                <a:ea typeface="SimSun" charset="0"/>
                <a:sym typeface="+mn-ea"/>
              </a:rPr>
              <a:t>才能变成安全封装的类型，才能用他的成员函数。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因此，</a:t>
            </a:r>
            <a:r>
              <a:rPr lang="en-US" altLang="zh-CN" sz="2400">
                <a:ea typeface="SimSun" charset="0"/>
                <a:sym typeface="+mn-ea"/>
              </a:rPr>
              <a:t>C++14 </a:t>
            </a:r>
            <a:r>
              <a:rPr lang="zh-CN" altLang="en-US" sz="2400">
                <a:ea typeface="SimSun" charset="0"/>
                <a:sym typeface="+mn-ea"/>
              </a:rPr>
              <a:t>引入了一项缓解</a:t>
            </a:r>
            <a:r>
              <a:rPr lang="zh-CN" altLang="en-US" sz="2400">
                <a:ea typeface="SimSun" charset="0"/>
                <a:sym typeface="+mn-ea"/>
              </a:rPr>
              <a:t>“</a:t>
            </a:r>
            <a:r>
              <a:rPr lang="zh-CN" altLang="en-US" sz="2400">
                <a:ea typeface="SimSun" charset="0"/>
                <a:sym typeface="+mn-ea"/>
              </a:rPr>
              <a:t>键盘压力”的新特性：</a:t>
            </a:r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写</a:t>
            </a:r>
            <a:r>
              <a:rPr lang="en-US" altLang="zh-CN" sz="2400">
                <a:ea typeface="SimSun" charset="0"/>
                <a:sym typeface="+mn-ea"/>
              </a:rPr>
              <a:t> “hello”_s </a:t>
            </a:r>
            <a:r>
              <a:rPr lang="zh-CN" altLang="en-US" sz="2400">
                <a:ea typeface="SimSun" charset="0"/>
                <a:sym typeface="+mn-ea"/>
              </a:rPr>
              <a:t>就相当于写</a:t>
            </a:r>
            <a:r>
              <a:rPr lang="en-US" altLang="zh-CN" sz="2400">
                <a:ea typeface="SimSun" charset="0"/>
                <a:sym typeface="+mn-ea"/>
              </a:rPr>
              <a:t> operator</a:t>
            </a:r>
            <a:r>
              <a:rPr lang="en-US" altLang="zh-CN" sz="2400">
                <a:ea typeface="SimSun" charset="0"/>
                <a:sym typeface="+mn-ea"/>
              </a:rPr>
              <a:t>“”_s(“hello”, 5)</a:t>
            </a:r>
            <a:r>
              <a:rPr lang="zh-CN" altLang="en-US" sz="2400">
                <a:ea typeface="SimSun" charset="0"/>
                <a:sym typeface="+mn-ea"/>
              </a:rPr>
              <a:t>，就相当于</a:t>
            </a:r>
            <a:r>
              <a:rPr lang="en-US" altLang="zh-CN" sz="2400">
                <a:ea typeface="SimSun" charset="0"/>
                <a:sym typeface="+mn-ea"/>
              </a:rPr>
              <a:t> string(“hello”, 5) </a:t>
            </a:r>
            <a:r>
              <a:rPr lang="zh-CN" altLang="en-US" sz="2400">
                <a:ea typeface="SimSun" charset="0"/>
                <a:sym typeface="+mn-ea"/>
              </a:rPr>
              <a:t>了。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为什么还需要指定长度</a:t>
            </a:r>
            <a:r>
              <a:rPr lang="en-US" altLang="zh-CN" sz="2400">
                <a:ea typeface="SimSun" charset="0"/>
                <a:sym typeface="+mn-ea"/>
              </a:rPr>
              <a:t> 5</a:t>
            </a:r>
            <a:r>
              <a:rPr lang="zh-CN" altLang="en-US" sz="2400">
                <a:ea typeface="SimSun" charset="0"/>
                <a:sym typeface="+mn-ea"/>
              </a:rPr>
              <a:t>？其实不指定也可以，就是</a:t>
            </a:r>
            <a:r>
              <a:rPr lang="en-US" altLang="zh-CN" sz="2400">
                <a:ea typeface="SimSun" charset="0"/>
                <a:sym typeface="+mn-ea"/>
              </a:rPr>
              <a:t> “hello\0world” </a:t>
            </a:r>
            <a:r>
              <a:rPr lang="zh-CN" altLang="en-US" sz="2400">
                <a:ea typeface="SimSun" charset="0"/>
                <a:sym typeface="+mn-ea"/>
              </a:rPr>
              <a:t>会退化成</a:t>
            </a:r>
            <a:r>
              <a:rPr lang="en-US" altLang="zh-CN" sz="2400">
                <a:ea typeface="SimSun" charset="0"/>
                <a:sym typeface="+mn-ea"/>
              </a:rPr>
              <a:t> “hello”</a:t>
            </a:r>
            <a:r>
              <a:rPr lang="zh-CN" altLang="en-US" sz="2400">
                <a:ea typeface="SimSun" charset="0"/>
                <a:sym typeface="+mn-ea"/>
              </a:rPr>
              <a:t>，因为</a:t>
            </a:r>
            <a:r>
              <a:rPr lang="en-US" altLang="zh-CN" sz="2400">
                <a:ea typeface="SimSun" charset="0"/>
                <a:sym typeface="+mn-ea"/>
              </a:rPr>
              <a:t> cpp </a:t>
            </a:r>
            <a:r>
              <a:rPr lang="zh-CN" altLang="en-US" sz="2400">
                <a:ea typeface="SimSun" charset="0"/>
                <a:sym typeface="+mn-ea"/>
              </a:rPr>
              <a:t>字符串没要求一定是</a:t>
            </a:r>
            <a:r>
              <a:rPr lang="en-US" altLang="zh-CN" sz="2400">
                <a:ea typeface="SimSun" charset="0"/>
                <a:sym typeface="+mn-ea"/>
              </a:rPr>
              <a:t> ‘\0’ </a:t>
            </a:r>
            <a:r>
              <a:rPr lang="zh-CN" altLang="en-US" sz="2400">
                <a:ea typeface="SimSun" charset="0"/>
                <a:sym typeface="+mn-ea"/>
              </a:rPr>
              <a:t>结尾，字符串里是可以包含</a:t>
            </a:r>
            <a:r>
              <a:rPr lang="en-US" altLang="zh-CN" sz="2400">
                <a:ea typeface="SimSun" charset="0"/>
                <a:sym typeface="+mn-ea"/>
              </a:rPr>
              <a:t> ‘\0’ </a:t>
            </a:r>
            <a:r>
              <a:rPr lang="zh-CN" altLang="en-US" sz="2400">
                <a:ea typeface="SimSun" charset="0"/>
                <a:sym typeface="+mn-ea"/>
              </a:rPr>
              <a:t>的。</a:t>
            </a:r>
            <a:endParaRPr lang="zh-CN" altLang="en-US" sz="2400">
              <a:ea typeface="SimSun" charset="0"/>
              <a:sym typeface="+mn-ea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93490" y="2887980"/>
            <a:ext cx="4605655" cy="275209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C++14 </a:t>
            </a:r>
            <a:r>
              <a:rPr lang="zh-CN" altLang="en-US">
                <a:ea typeface="SimSun" charset="0"/>
              </a:rPr>
              <a:t>新特性：</a:t>
            </a:r>
            <a:r>
              <a:rPr lang="zh-CN">
                <a:ea typeface="SimSun" charset="0"/>
              </a:rPr>
              <a:t>自定义字面量后缀</a:t>
            </a:r>
            <a:endParaRPr lang="zh-CN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sz="2400">
                <a:ea typeface="SimSun" charset="0"/>
                <a:sym typeface="+mn-ea"/>
              </a:rPr>
              <a:t>如果你</a:t>
            </a:r>
            <a:r>
              <a:rPr lang="en-US" altLang="zh-CN" sz="2400">
                <a:ea typeface="SimSun" charset="0"/>
                <a:sym typeface="+mn-ea"/>
              </a:rPr>
              <a:t> using namespace std; </a:t>
            </a:r>
            <a:r>
              <a:rPr lang="zh-CN" altLang="en-US" sz="2400">
                <a:ea typeface="SimSun" charset="0"/>
                <a:sym typeface="+mn-ea"/>
              </a:rPr>
              <a:t>其实标准库已经自动帮你定义好了</a:t>
            </a:r>
            <a:r>
              <a:rPr lang="en-US" altLang="zh-CN" sz="2400">
                <a:ea typeface="SimSun" charset="0"/>
                <a:sym typeface="+mn-ea"/>
              </a:rPr>
              <a:t> “”s </a:t>
            </a:r>
            <a:r>
              <a:rPr lang="zh-CN" altLang="en-US" sz="2400">
                <a:ea typeface="SimSun" charset="0"/>
                <a:sym typeface="+mn-ea"/>
              </a:rPr>
              <a:t>后缀。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这里</a:t>
            </a:r>
            <a:r>
              <a:rPr lang="en-US" altLang="zh-CN" sz="2400">
                <a:ea typeface="SimSun" charset="0"/>
                <a:sym typeface="+mn-ea"/>
              </a:rPr>
              <a:t> “hello”s </a:t>
            </a:r>
            <a:r>
              <a:rPr lang="zh-CN" altLang="en-US" sz="2400">
                <a:ea typeface="SimSun" charset="0"/>
                <a:sym typeface="+mn-ea"/>
              </a:rPr>
              <a:t>就等价于原本繁琐的</a:t>
            </a:r>
            <a:r>
              <a:rPr lang="en-US" altLang="zh-CN" sz="2400">
                <a:ea typeface="SimSun" charset="0"/>
                <a:sym typeface="+mn-ea"/>
              </a:rPr>
              <a:t> string(“hello”) </a:t>
            </a:r>
            <a:r>
              <a:rPr lang="zh-CN" altLang="en-US" sz="2400">
                <a:ea typeface="SimSun" charset="0"/>
                <a:sym typeface="+mn-ea"/>
              </a:rPr>
              <a:t>了。</a:t>
            </a:r>
            <a:endParaRPr lang="zh-CN" altLang="en-US" sz="2400">
              <a:ea typeface="SimSun" charset="0"/>
              <a:sym typeface="+mn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85795" y="3176270"/>
            <a:ext cx="5820410" cy="310515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C++14 </a:t>
            </a:r>
            <a:r>
              <a:rPr lang="zh-CN" altLang="en-US">
                <a:ea typeface="SimSun" charset="0"/>
              </a:rPr>
              <a:t>新特性：</a:t>
            </a:r>
            <a:r>
              <a:rPr lang="zh-CN">
                <a:ea typeface="SimSun" charset="0"/>
              </a:rPr>
              <a:t>自定义字面量后缀</a:t>
            </a:r>
            <a:endParaRPr lang="zh-CN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sz="2400">
                <a:ea typeface="SimSun" charset="0"/>
                <a:sym typeface="+mn-ea"/>
              </a:rPr>
              <a:t>如果你觉得</a:t>
            </a:r>
            <a:r>
              <a:rPr lang="en-US" altLang="zh-CN" sz="2400">
                <a:ea typeface="SimSun" charset="0"/>
                <a:sym typeface="+mn-ea"/>
              </a:rPr>
              <a:t> using namespace std; </a:t>
            </a:r>
            <a:r>
              <a:rPr lang="zh-CN" altLang="en-US" sz="2400">
                <a:ea typeface="SimSun" charset="0"/>
                <a:sym typeface="+mn-ea"/>
              </a:rPr>
              <a:t>太危险了不想用他。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可以只用</a:t>
            </a:r>
            <a:r>
              <a:rPr lang="en-US" altLang="zh-CN" sz="2400">
                <a:ea typeface="SimSun" charset="0"/>
                <a:sym typeface="+mn-ea"/>
              </a:rPr>
              <a:t> using namespace std::literials;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这个特殊的名字空间里包含了所有的</a:t>
            </a:r>
            <a:r>
              <a:rPr lang="en-US" altLang="zh-CN" sz="2400">
                <a:ea typeface="SimSun" charset="0"/>
                <a:sym typeface="+mn-ea"/>
              </a:rPr>
              <a:t> operator</a:t>
            </a:r>
            <a:r>
              <a:rPr lang="en-US" altLang="zh-CN" sz="2400">
                <a:ea typeface="SimSun" charset="0"/>
                <a:sym typeface="+mn-ea"/>
              </a:rPr>
              <a:t>“” </a:t>
            </a:r>
            <a:r>
              <a:rPr lang="zh-CN" altLang="en-US" sz="2400">
                <a:ea typeface="SimSun" charset="0"/>
                <a:sym typeface="+mn-ea"/>
              </a:rPr>
              <a:t>函数。</a:t>
            </a:r>
            <a:endParaRPr lang="zh-CN" altLang="en-US" sz="2400">
              <a:ea typeface="SimSun" charset="0"/>
              <a:sym typeface="+mn-e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0530" y="2964180"/>
            <a:ext cx="5946140" cy="27686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4153"/>
            <a:ext cx="10972800" cy="1143000"/>
          </a:xfrm>
        </p:spPr>
        <p:txBody>
          <a:bodyPr/>
          <a:p>
            <a:r>
              <a:rPr lang="zh-CN" altLang="en-US">
                <a:ea typeface="SimSun" charset="0"/>
              </a:rPr>
              <a:t>小彭老师锐评：何谓“键盘压力”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49020"/>
            <a:ext cx="10972800" cy="5069840"/>
          </a:xfrm>
        </p:spPr>
        <p:txBody>
          <a:bodyPr/>
          <a:p>
            <a:r>
              <a:rPr lang="zh-CN" altLang="en-US" sz="2000">
                <a:ea typeface="SimSun" charset="0"/>
              </a:rPr>
              <a:t>高情商：键盘压力，指的是程序员敲击</a:t>
            </a:r>
            <a:r>
              <a:rPr lang="zh-CN" altLang="en-US" sz="2000" b="1">
                <a:ea typeface="SimSun" charset="0"/>
              </a:rPr>
              <a:t>键盘</a:t>
            </a:r>
            <a:r>
              <a:rPr lang="zh-CN" altLang="en-US" sz="2000">
                <a:ea typeface="SimSun" charset="0"/>
              </a:rPr>
              <a:t>时产生的心理</a:t>
            </a:r>
            <a:r>
              <a:rPr lang="zh-CN" altLang="en-US" sz="2000" b="1">
                <a:ea typeface="SimSun" charset="0"/>
              </a:rPr>
              <a:t>压力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低情商：</a:t>
            </a:r>
            <a:r>
              <a:rPr lang="zh-CN" altLang="en-US" sz="2000">
                <a:ea typeface="SimSun" charset="0"/>
                <a:sym typeface="+mn-ea"/>
              </a:rPr>
              <a:t>键盘压力，指的是</a:t>
            </a:r>
            <a:r>
              <a:rPr lang="en-US" altLang="zh-CN" sz="2000">
                <a:ea typeface="SimSun" charset="0"/>
                <a:sym typeface="+mn-ea"/>
              </a:rPr>
              <a:t> rust </a:t>
            </a:r>
            <a:r>
              <a:rPr lang="zh-CN" altLang="en-US" sz="2000" b="1">
                <a:ea typeface="SimSun" charset="0"/>
                <a:sym typeface="+mn-ea"/>
              </a:rPr>
              <a:t>键盘</a:t>
            </a:r>
            <a:r>
              <a:rPr lang="zh-CN" altLang="en-US" sz="2000">
                <a:ea typeface="SimSun" charset="0"/>
                <a:sym typeface="+mn-ea"/>
              </a:rPr>
              <a:t>侠对</a:t>
            </a:r>
            <a:r>
              <a:rPr lang="en-US" altLang="zh-CN" sz="2000">
                <a:ea typeface="SimSun" charset="0"/>
                <a:sym typeface="+mn-ea"/>
              </a:rPr>
              <a:t> cpp </a:t>
            </a:r>
            <a:r>
              <a:rPr lang="zh-CN" altLang="en-US" sz="2000">
                <a:ea typeface="SimSun" charset="0"/>
                <a:sym typeface="+mn-ea"/>
              </a:rPr>
              <a:t>标准委员会的</a:t>
            </a:r>
            <a:r>
              <a:rPr lang="zh-CN" altLang="en-US" sz="2000" b="1">
                <a:ea typeface="SimSun" charset="0"/>
                <a:sym typeface="+mn-ea"/>
              </a:rPr>
              <a:t>压力</a:t>
            </a:r>
            <a:r>
              <a:rPr lang="zh-CN" altLang="en-US" sz="2000">
                <a:ea typeface="SimSun" charset="0"/>
                <a:sym typeface="+mn-ea"/>
              </a:rPr>
              <a:t>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rust </a:t>
            </a:r>
            <a:r>
              <a:rPr lang="zh-CN" altLang="en-US" sz="2000">
                <a:ea typeface="SimSun" charset="0"/>
                <a:sym typeface="+mn-ea"/>
              </a:rPr>
              <a:t>键盘侠曰：我们有</a:t>
            </a:r>
            <a:r>
              <a:rPr lang="en-US" altLang="zh-CN" sz="2000">
                <a:ea typeface="SimSun" charset="0"/>
                <a:sym typeface="+mn-ea"/>
              </a:rPr>
              <a:t> 233_i32</a:t>
            </a:r>
            <a:r>
              <a:rPr lang="zh-CN" altLang="en-US" sz="2000">
                <a:ea typeface="SimSun" charset="0"/>
                <a:sym typeface="+mn-ea"/>
              </a:rPr>
              <a:t>，</a:t>
            </a:r>
            <a:r>
              <a:rPr lang="en-US" altLang="zh-CN" sz="2000">
                <a:ea typeface="SimSun" charset="0"/>
                <a:sym typeface="+mn-ea"/>
              </a:rPr>
              <a:t>cpp </a:t>
            </a:r>
            <a:r>
              <a:rPr lang="zh-CN" altLang="en-US" sz="2000">
                <a:ea typeface="SimSun" charset="0"/>
                <a:sym typeface="+mn-ea"/>
              </a:rPr>
              <a:t>做得到吗？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en-US" altLang="zh-CN" sz="2000">
                <a:ea typeface="SimSun" charset="0"/>
                <a:sym typeface="+mn-ea"/>
              </a:rPr>
              <a:t>cpp </a:t>
            </a:r>
            <a:r>
              <a:rPr lang="zh-CN" altLang="en-US" sz="2000">
                <a:ea typeface="SimSun" charset="0"/>
                <a:sym typeface="+mn-ea"/>
              </a:rPr>
              <a:t>标准委员会：谢邀，人在</a:t>
            </a:r>
            <a:r>
              <a:rPr lang="en-US" altLang="zh-CN" sz="2000">
                <a:ea typeface="SimSun" charset="0"/>
                <a:sym typeface="+mn-ea"/>
              </a:rPr>
              <a:t> cpp14</a:t>
            </a:r>
            <a:r>
              <a:rPr lang="zh-CN" altLang="en-US" sz="2000">
                <a:ea typeface="SimSun" charset="0"/>
                <a:sym typeface="+mn-ea"/>
              </a:rPr>
              <a:t>，已经在</a:t>
            </a:r>
            <a:r>
              <a:rPr lang="en-US" altLang="zh-CN" sz="2000">
                <a:ea typeface="SimSun" charset="0"/>
                <a:sym typeface="+mn-ea"/>
              </a:rPr>
              <a:t> operator</a:t>
            </a:r>
            <a:r>
              <a:rPr lang="en-US" altLang="zh-CN" sz="2000">
                <a:ea typeface="SimSun" charset="0"/>
                <a:sym typeface="+mn-ea"/>
              </a:rPr>
              <a:t>“”</a:t>
            </a:r>
            <a:r>
              <a:rPr lang="en-US" altLang="zh-CN" sz="2000">
                <a:ea typeface="SimSun" charset="0"/>
                <a:sym typeface="+mn-ea"/>
              </a:rPr>
              <a:t>_i32 </a:t>
            </a:r>
            <a:r>
              <a:rPr lang="zh-CN" altLang="en-US" sz="2000">
                <a:ea typeface="SimSun" charset="0"/>
                <a:sym typeface="+mn-ea"/>
              </a:rPr>
              <a:t>了。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其实</a:t>
            </a:r>
            <a:r>
              <a:rPr lang="en-US" altLang="zh-CN" sz="2000">
                <a:ea typeface="SimSun" charset="0"/>
                <a:sym typeface="+mn-ea"/>
              </a:rPr>
              <a:t> cpp </a:t>
            </a:r>
            <a:r>
              <a:rPr lang="zh-CN" altLang="en-US" sz="2000">
                <a:ea typeface="SimSun" charset="0"/>
                <a:sym typeface="+mn-ea"/>
              </a:rPr>
              <a:t>这种自定义挺好的，把自由度给到用户。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例如标准库说</a:t>
            </a:r>
            <a:r>
              <a:rPr lang="en-US" altLang="zh-CN" sz="2000">
                <a:ea typeface="SimSun" charset="0"/>
                <a:sym typeface="+mn-ea"/>
              </a:rPr>
              <a:t> “hello”s </a:t>
            </a:r>
            <a:r>
              <a:rPr lang="zh-CN" altLang="en-US" sz="2000">
                <a:ea typeface="SimSun" charset="0"/>
                <a:sym typeface="+mn-ea"/>
              </a:rPr>
              <a:t>是</a:t>
            </a:r>
            <a:r>
              <a:rPr lang="en-US" altLang="zh-CN" sz="2000">
                <a:ea typeface="SimSun" charset="0"/>
                <a:sym typeface="+mn-ea"/>
              </a:rPr>
              <a:t> std::string</a:t>
            </a:r>
            <a:r>
              <a:rPr lang="zh-CN" altLang="en-US" sz="2000">
                <a:ea typeface="SimSun" charset="0"/>
                <a:sym typeface="+mn-ea"/>
              </a:rPr>
              <a:t>，</a:t>
            </a:r>
            <a:r>
              <a:rPr lang="en-US" altLang="zh-CN" sz="2000">
                <a:ea typeface="SimSun" charset="0"/>
                <a:sym typeface="+mn-ea"/>
              </a:rPr>
              <a:t>“hello”s </a:t>
            </a:r>
            <a:r>
              <a:rPr lang="zh-CN" altLang="en-US" sz="2000">
                <a:ea typeface="SimSun" charset="0"/>
                <a:sym typeface="+mn-ea"/>
              </a:rPr>
              <a:t>是</a:t>
            </a:r>
            <a:r>
              <a:rPr lang="en-US" altLang="zh-CN" sz="2000">
                <a:ea typeface="SimSun" charset="0"/>
                <a:sym typeface="+mn-ea"/>
              </a:rPr>
              <a:t> std::string_view</a:t>
            </a:r>
            <a:r>
              <a:rPr lang="zh-CN" altLang="en-US" sz="2000">
                <a:ea typeface="SimSun" charset="0"/>
                <a:sym typeface="+mn-ea"/>
              </a:rPr>
              <a:t>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我也可以定义一个</a:t>
            </a:r>
            <a:r>
              <a:rPr lang="en-US" altLang="zh-CN" sz="2000">
                <a:ea typeface="SimSun" charset="0"/>
                <a:sym typeface="+mn-ea"/>
              </a:rPr>
              <a:t> “hello”ms </a:t>
            </a:r>
            <a:r>
              <a:rPr lang="zh-CN" altLang="en-US" sz="2000">
                <a:ea typeface="SimSun" charset="0"/>
                <a:sym typeface="+mn-ea"/>
              </a:rPr>
              <a:t>是</a:t>
            </a:r>
            <a:r>
              <a:rPr lang="en-US" altLang="zh-CN" sz="2000">
                <a:ea typeface="SimSun" charset="0"/>
                <a:sym typeface="+mn-ea"/>
              </a:rPr>
              <a:t> mylib::String</a:t>
            </a:r>
            <a:r>
              <a:rPr lang="zh-CN" altLang="en-US" sz="2000">
                <a:ea typeface="SimSun" charset="0"/>
                <a:sym typeface="+mn-ea"/>
              </a:rPr>
              <a:t>，而且还是受</a:t>
            </a:r>
            <a:r>
              <a:rPr lang="en-US" altLang="zh-CN" sz="2000">
                <a:ea typeface="SimSun" charset="0"/>
                <a:sym typeface="+mn-ea"/>
              </a:rPr>
              <a:t> namespace </a:t>
            </a:r>
            <a:r>
              <a:rPr lang="zh-CN" altLang="en-US" sz="2000">
                <a:ea typeface="SimSun" charset="0"/>
                <a:sym typeface="+mn-ea"/>
              </a:rPr>
              <a:t>限制</a:t>
            </a:r>
            <a:r>
              <a:rPr lang="zh-CN" altLang="en-US" sz="2000">
                <a:ea typeface="SimSun" charset="0"/>
                <a:sym typeface="+mn-ea"/>
              </a:rPr>
              <a:t>的，用户可以自己</a:t>
            </a:r>
            <a:r>
              <a:rPr lang="en-US" altLang="zh-CN" sz="2000">
                <a:ea typeface="SimSun" charset="0"/>
                <a:sym typeface="+mn-ea"/>
              </a:rPr>
              <a:t> using namespace</a:t>
            </a:r>
            <a:r>
              <a:rPr lang="zh-CN" altLang="en-US" sz="2000">
                <a:ea typeface="SimSun" charset="0"/>
                <a:sym typeface="+mn-ea"/>
              </a:rPr>
              <a:t>，不会存在强迫别人接受你的那一套后缀名规范。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甚至可以自定义一个</a:t>
            </a:r>
            <a:r>
              <a:rPr lang="en-US" altLang="zh-CN" sz="2000">
                <a:ea typeface="SimSun" charset="0"/>
                <a:sym typeface="+mn-ea"/>
              </a:rPr>
              <a:t> class int32 </a:t>
            </a:r>
            <a:r>
              <a:rPr lang="zh-CN" altLang="en-US" sz="2000">
                <a:ea typeface="SimSun" charset="0"/>
                <a:sym typeface="+mn-ea"/>
              </a:rPr>
              <a:t>具有成员函数，然后就可以快乐地</a:t>
            </a:r>
            <a:r>
              <a:rPr lang="en-US" altLang="zh-CN" sz="2000">
                <a:ea typeface="SimSun" charset="0"/>
                <a:sym typeface="+mn-ea"/>
              </a:rPr>
              <a:t> 233_i32 .some_method() </a:t>
            </a:r>
            <a:r>
              <a:rPr lang="zh-CN" altLang="en-US" sz="2000">
                <a:ea typeface="SimSun" charset="0"/>
                <a:sym typeface="+mn-ea"/>
              </a:rPr>
              <a:t>了。而</a:t>
            </a:r>
            <a:r>
              <a:rPr lang="en-US" altLang="zh-CN" sz="2000">
                <a:ea typeface="SimSun" charset="0"/>
                <a:sym typeface="+mn-ea"/>
              </a:rPr>
              <a:t> rust </a:t>
            </a:r>
            <a:r>
              <a:rPr lang="zh-CN" altLang="en-US" sz="2000">
                <a:ea typeface="SimSun" charset="0"/>
                <a:sym typeface="+mn-ea"/>
              </a:rPr>
              <a:t>这种预先规定好一些后缀，就只能是他们标准库的那个</a:t>
            </a:r>
            <a:r>
              <a:rPr lang="en-US" altLang="zh-CN" sz="2000">
                <a:ea typeface="SimSun" charset="0"/>
                <a:sym typeface="+mn-ea"/>
              </a:rPr>
              <a:t> int32</a:t>
            </a:r>
            <a:r>
              <a:rPr lang="zh-CN" altLang="en-US" sz="2000">
                <a:ea typeface="SimSun" charset="0"/>
                <a:sym typeface="+mn-ea"/>
              </a:rPr>
              <a:t>，不能自己定义了。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所以</a:t>
            </a:r>
            <a:r>
              <a:rPr lang="en-US" altLang="zh-CN" sz="2000">
                <a:ea typeface="SimSun" charset="0"/>
                <a:sym typeface="+mn-ea"/>
              </a:rPr>
              <a:t> cpp </a:t>
            </a:r>
            <a:r>
              <a:rPr lang="zh-CN" altLang="en-US" sz="2000">
                <a:ea typeface="SimSun" charset="0"/>
                <a:sym typeface="+mn-ea"/>
              </a:rPr>
              <a:t>之父曾经说，他设计</a:t>
            </a:r>
            <a:r>
              <a:rPr lang="en-US" altLang="zh-CN" sz="2000">
                <a:ea typeface="SimSun" charset="0"/>
                <a:sym typeface="+mn-ea"/>
              </a:rPr>
              <a:t> cpp11 </a:t>
            </a:r>
            <a:r>
              <a:rPr lang="zh-CN" altLang="en-US" sz="2000">
                <a:ea typeface="SimSun" charset="0"/>
                <a:sym typeface="+mn-ea"/>
              </a:rPr>
              <a:t>的时候，是考虑“如何在对语言本身改动最小的情况下，尽量只在标准库里做手脚，尽可能只利用现有的语言特性，实现</a:t>
            </a:r>
            <a:r>
              <a:rPr lang="en-US" altLang="zh-CN" sz="2000">
                <a:ea typeface="SimSun" charset="0"/>
                <a:sym typeface="+mn-ea"/>
              </a:rPr>
              <a:t> cpp </a:t>
            </a:r>
            <a:r>
              <a:rPr lang="zh-CN" altLang="en-US" sz="2000">
                <a:ea typeface="SimSun" charset="0"/>
                <a:sym typeface="+mn-ea"/>
              </a:rPr>
              <a:t>的现代化。”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例如</a:t>
            </a:r>
            <a:r>
              <a:rPr lang="en-US" altLang="zh-CN" sz="2000">
                <a:ea typeface="SimSun" charset="0"/>
                <a:sym typeface="+mn-ea"/>
              </a:rPr>
              <a:t> shared_ptr </a:t>
            </a:r>
            <a:r>
              <a:rPr lang="zh-CN" altLang="en-US" sz="2000">
                <a:ea typeface="SimSun" charset="0"/>
                <a:sym typeface="+mn-ea"/>
              </a:rPr>
              <a:t>可以通过利用语言本身的“拷贝构造函数</a:t>
            </a:r>
            <a:r>
              <a:rPr lang="zh-CN" altLang="en-US" sz="2000">
                <a:ea typeface="SimSun" charset="0"/>
                <a:sym typeface="+mn-ea"/>
              </a:rPr>
              <a:t>”实现引用计数，没必要在编译器里开洞。但“移动语义”这个概念在旧</a:t>
            </a:r>
            <a:r>
              <a:rPr lang="en-US" altLang="zh-CN" sz="2000">
                <a:ea typeface="SimSun" charset="0"/>
                <a:sym typeface="+mn-ea"/>
              </a:rPr>
              <a:t> cpp </a:t>
            </a:r>
            <a:r>
              <a:rPr lang="zh-CN" altLang="en-US" sz="2000">
                <a:ea typeface="SimSun" charset="0"/>
                <a:sym typeface="+mn-ea"/>
              </a:rPr>
              <a:t>里没有，所以这个是真正必要的语言本身的改动。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而</a:t>
            </a:r>
            <a:r>
              <a:rPr lang="en-US" altLang="zh-CN" sz="2000">
                <a:ea typeface="SimSun" charset="0"/>
                <a:sym typeface="+mn-ea"/>
              </a:rPr>
              <a:t> java </a:t>
            </a:r>
            <a:r>
              <a:rPr lang="zh-CN" altLang="en-US" sz="2000">
                <a:ea typeface="SimSun" charset="0"/>
                <a:sym typeface="+mn-ea"/>
              </a:rPr>
              <a:t>就是在语言层面，直接在</a:t>
            </a:r>
            <a:r>
              <a:rPr lang="en-US" altLang="zh-CN" sz="2000">
                <a:ea typeface="SimSun" charset="0"/>
                <a:sym typeface="+mn-ea"/>
              </a:rPr>
              <a:t> jvm </a:t>
            </a:r>
            <a:r>
              <a:rPr lang="zh-CN" altLang="en-US" sz="2000">
                <a:ea typeface="SimSun" charset="0"/>
                <a:sym typeface="+mn-ea"/>
              </a:rPr>
              <a:t>里引入了引用计数，宣称“一切皆对象”，虽然方便了富连网业务中常见的面向对象编程范式，但也妨碍了</a:t>
            </a:r>
            <a:r>
              <a:rPr lang="en-US" altLang="zh-CN" sz="2000">
                <a:ea typeface="SimSun" charset="0"/>
                <a:sym typeface="+mn-ea"/>
              </a:rPr>
              <a:t> java </a:t>
            </a:r>
            <a:r>
              <a:rPr lang="zh-CN" altLang="en-US" sz="2000">
                <a:ea typeface="SimSun" charset="0"/>
                <a:sym typeface="+mn-ea"/>
              </a:rPr>
              <a:t>进军数据处理，高性能计算等领域。</a:t>
            </a:r>
            <a:endParaRPr lang="zh-CN" altLang="en-US" sz="2000">
              <a:ea typeface="SimSun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1107420" y="6489700"/>
            <a:ext cx="1084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900"/>
              <a:t>java </a:t>
            </a:r>
            <a:r>
              <a:rPr lang="zh-CN" altLang="en-US" sz="900">
                <a:ea typeface="SimSun" charset="0"/>
              </a:rPr>
              <a:t>第八帝国</a:t>
            </a:r>
            <a:endParaRPr lang="zh-CN" altLang="en-US" sz="900">
              <a:ea typeface="SimSun" charset="0"/>
            </a:endParaRPr>
          </a:p>
          <a:p>
            <a:r>
              <a:rPr lang="en-US" altLang="zh-CN" sz="900">
                <a:ea typeface="SimSun" charset="0"/>
              </a:rPr>
              <a:t>cpp </a:t>
            </a:r>
            <a:r>
              <a:rPr lang="zh-CN" altLang="en-US" sz="900">
                <a:ea typeface="SimSun" charset="0"/>
              </a:rPr>
              <a:t>第十一共和国</a:t>
            </a:r>
            <a:endParaRPr lang="zh-CN" altLang="en-US" sz="900">
              <a:ea typeface="SimSun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chrono </a:t>
            </a:r>
            <a:r>
              <a:rPr lang="zh-CN" altLang="en-US">
                <a:ea typeface="SimSun" charset="0"/>
              </a:rPr>
              <a:t>和</a:t>
            </a:r>
            <a:r>
              <a:rPr lang="en-US" altLang="zh-CN">
                <a:ea typeface="SimSun" charset="0"/>
              </a:rPr>
              <a:t> complex </a:t>
            </a:r>
            <a:r>
              <a:rPr lang="zh-CN" altLang="en-US">
                <a:ea typeface="SimSun" charset="0"/>
              </a:rPr>
              <a:t>也定义了一些</a:t>
            </a:r>
            <a:r>
              <a:rPr lang="en-US" altLang="zh-CN">
                <a:ea typeface="SimSun" charset="0"/>
              </a:rPr>
              <a:t> literials</a:t>
            </a:r>
            <a:endParaRPr lang="en-US" altLang="zh-CN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2762885"/>
            <a:ext cx="6715125" cy="29483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2650" y="3079750"/>
            <a:ext cx="4959350" cy="2423795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ea typeface="SimSun" charset="0"/>
              </a:rPr>
              <a:t>std::literials </a:t>
            </a:r>
            <a:r>
              <a:rPr lang="zh-CN" altLang="en-US">
                <a:ea typeface="SimSun" charset="0"/>
              </a:rPr>
              <a:t>内部定义一览</a:t>
            </a:r>
            <a:endParaRPr lang="zh-CN" altLang="en-US">
              <a:ea typeface="SimSun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54660" y="1833245"/>
            <a:ext cx="5332730" cy="4526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6170" y="2063115"/>
            <a:ext cx="5855970" cy="406590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1452880" y="1417955"/>
            <a:ext cx="284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std::literials::string_literials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7731760" y="1629410"/>
            <a:ext cx="2989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std::literials::chrono_literials</a:t>
            </a:r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字符串</a:t>
            </a:r>
            <a:r>
              <a:rPr lang="en-US" altLang="zh-CN">
                <a:ea typeface="SimSun" charset="0"/>
              </a:rPr>
              <a:t> &lt;--&gt; </a:t>
            </a:r>
            <a:r>
              <a:rPr lang="zh-CN" altLang="en-US">
                <a:ea typeface="SimSun" charset="0"/>
              </a:rPr>
              <a:t>数字</a:t>
            </a:r>
            <a:endParaRPr lang="zh-CN" altLang="en-US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4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java </a:t>
            </a:r>
            <a:r>
              <a:rPr lang="zh-CN" altLang="en-US">
                <a:ea typeface="SimSun" charset="0"/>
              </a:rPr>
              <a:t>经典操作：字符串</a:t>
            </a:r>
            <a:r>
              <a:rPr lang="en-US" altLang="zh-CN">
                <a:ea typeface="SimSun" charset="0"/>
              </a:rPr>
              <a:t> + </a:t>
            </a:r>
            <a:r>
              <a:rPr lang="zh-CN" altLang="en-US">
                <a:ea typeface="SimSun" charset="0"/>
              </a:rPr>
              <a:t>数字</a:t>
            </a:r>
            <a:r>
              <a:rPr lang="en-US" altLang="zh-CN">
                <a:ea typeface="SimSun" charset="0"/>
              </a:rPr>
              <a:t> = </a:t>
            </a:r>
            <a:r>
              <a:rPr lang="zh-CN" altLang="en-US">
                <a:ea typeface="SimSun" charset="0"/>
              </a:rPr>
              <a:t>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11275"/>
            <a:ext cx="10972800" cy="5104130"/>
          </a:xfrm>
        </p:spPr>
        <p:txBody>
          <a:bodyPr/>
          <a:p>
            <a:r>
              <a:rPr lang="zh-CN" altLang="en-US" sz="2400">
                <a:ea typeface="SimSun" charset="0"/>
              </a:rPr>
              <a:t>在</a:t>
            </a:r>
            <a:r>
              <a:rPr lang="en-US" altLang="zh-CN" sz="2400">
                <a:ea typeface="SimSun" charset="0"/>
              </a:rPr>
              <a:t> java </a:t>
            </a:r>
            <a:r>
              <a:rPr lang="zh-CN" altLang="en-US" sz="2400">
                <a:ea typeface="SimSun" charset="0"/>
              </a:rPr>
              <a:t>中，</a:t>
            </a:r>
            <a:r>
              <a:rPr lang="zh-CN" sz="2400">
                <a:ea typeface="SimSun" charset="0"/>
              </a:rPr>
              <a:t>你甚至可以直接把字符串和数字相加，例如：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“you have ” + 42 + 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“ yuan”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zh-CN" altLang="en-US" sz="2400">
                <a:ea typeface="SimSun" charset="0"/>
                <a:sym typeface="+mn-ea"/>
              </a:rPr>
              <a:t>会得到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>
                <a:ea typeface="SimSun" charset="0"/>
                <a:sym typeface="+mn-ea"/>
              </a:rPr>
              <a:t>“</a:t>
            </a:r>
            <a:r>
              <a:rPr lang="en-US" altLang="zh-CN" sz="2400">
                <a:ea typeface="SimSun" charset="0"/>
                <a:sym typeface="+mn-ea"/>
              </a:rPr>
              <a:t>you have 42 yuan</a:t>
            </a:r>
            <a:r>
              <a:rPr lang="en-US" altLang="zh-CN" sz="2400">
                <a:ea typeface="SimSun" charset="0"/>
                <a:sym typeface="+mn-ea"/>
              </a:rPr>
              <a:t>”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他实际上是先把</a:t>
            </a:r>
            <a:r>
              <a:rPr lang="en-US" altLang="zh-CN" sz="2400">
                <a:ea typeface="SimSun" charset="0"/>
                <a:sym typeface="+mn-ea"/>
              </a:rPr>
              <a:t> 42 </a:t>
            </a:r>
            <a:r>
              <a:rPr lang="zh-CN" altLang="en-US" sz="2400">
                <a:ea typeface="SimSun" charset="0"/>
                <a:sym typeface="+mn-ea"/>
              </a:rPr>
              <a:t>变成</a:t>
            </a:r>
            <a:r>
              <a:rPr lang="en-US" altLang="zh-CN" sz="2400">
                <a:ea typeface="SimSun" charset="0"/>
                <a:sym typeface="+mn-ea"/>
              </a:rPr>
              <a:t> “42”</a:t>
            </a:r>
            <a:r>
              <a:rPr lang="zh-CN" altLang="en-US" sz="2400">
                <a:ea typeface="SimSun" charset="0"/>
                <a:sym typeface="+mn-ea"/>
              </a:rPr>
              <a:t>，再把三个字符串相加的，也就是说</a:t>
            </a:r>
            <a:r>
              <a:rPr lang="en-US" altLang="zh-CN" sz="2400">
                <a:ea typeface="SimSun" charset="0"/>
                <a:sym typeface="+mn-ea"/>
              </a:rPr>
              <a:t> java </a:t>
            </a:r>
            <a:r>
              <a:rPr lang="zh-CN" altLang="en-US" sz="2400">
                <a:ea typeface="SimSun" charset="0"/>
                <a:sym typeface="+mn-ea"/>
              </a:rPr>
              <a:t>编译器会偷偷把他转换成：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“you have ” + 42.toString() + 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“ yuan”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但是我们说过</a:t>
            </a:r>
            <a:r>
              <a:rPr lang="en-US" altLang="zh-CN" sz="2400">
                <a:ea typeface="SimSun" charset="0"/>
                <a:sym typeface="+mn-ea"/>
              </a:rPr>
              <a:t> cpp </a:t>
            </a:r>
            <a:r>
              <a:rPr lang="zh-CN" altLang="en-US" sz="2400">
                <a:ea typeface="SimSun" charset="0"/>
                <a:sym typeface="+mn-ea"/>
              </a:rPr>
              <a:t>是不喜欢在编译器里开洞的，他的字符串类型</a:t>
            </a:r>
            <a:r>
              <a:rPr lang="en-US" altLang="zh-CN" sz="2400">
                <a:ea typeface="SimSun" charset="0"/>
                <a:sym typeface="+mn-ea"/>
              </a:rPr>
              <a:t> std::string </a:t>
            </a:r>
            <a:r>
              <a:rPr lang="zh-CN" altLang="en-US" sz="2400">
                <a:ea typeface="SimSun" charset="0"/>
                <a:sym typeface="+mn-ea"/>
              </a:rPr>
              <a:t>是在标准库里定义的，并不是在编译器内部定义的（</a:t>
            </a:r>
            <a:r>
              <a:rPr lang="en-US" altLang="zh-CN" sz="2400">
                <a:ea typeface="SimSun" charset="0"/>
                <a:sym typeface="+mn-ea"/>
              </a:rPr>
              <a:t>cpp</a:t>
            </a:r>
            <a:r>
              <a:rPr lang="zh-CN" altLang="en-US" sz="2400">
                <a:ea typeface="SimSun" charset="0"/>
                <a:sym typeface="+mn-ea"/>
              </a:rPr>
              <a:t>之父：语言本身要和标准库具体实现解耦）如果你嫌弃标准库不好用，也可以定义一个自己的字符串类型</a:t>
            </a:r>
            <a:r>
              <a:rPr lang="en-US" altLang="zh-CN" sz="2400">
                <a:ea typeface="SimSun" charset="0"/>
                <a:sym typeface="+mn-ea"/>
              </a:rPr>
              <a:t> mylib::String </a:t>
            </a:r>
            <a:r>
              <a:rPr lang="zh-CN" altLang="en-US" sz="2400">
                <a:ea typeface="SimSun" charset="0"/>
                <a:sym typeface="+mn-ea"/>
              </a:rPr>
              <a:t>重载个</a:t>
            </a:r>
            <a:r>
              <a:rPr lang="en-US" altLang="zh-CN" sz="2400">
                <a:ea typeface="SimSun" charset="0"/>
                <a:sym typeface="+mn-ea"/>
              </a:rPr>
              <a:t> + </a:t>
            </a:r>
            <a:r>
              <a:rPr lang="zh-CN" altLang="en-US" sz="2400">
                <a:ea typeface="SimSun" charset="0"/>
                <a:sym typeface="+mn-ea"/>
              </a:rPr>
              <a:t>运算符，和标准库的</a:t>
            </a:r>
            <a:r>
              <a:rPr lang="en-US" altLang="zh-CN" sz="2400">
                <a:ea typeface="SimSun" charset="0"/>
                <a:sym typeface="+mn-ea"/>
              </a:rPr>
              <a:t> std::string </a:t>
            </a:r>
            <a:r>
              <a:rPr lang="zh-CN" altLang="en-US" sz="2400">
                <a:ea typeface="SimSun" charset="0"/>
                <a:sym typeface="+mn-ea"/>
              </a:rPr>
              <a:t>其实是同等地位的。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虽然也可以给</a:t>
            </a:r>
            <a:r>
              <a:rPr lang="en-US" altLang="zh-CN" sz="2400">
                <a:ea typeface="SimSun" charset="0"/>
                <a:sym typeface="+mn-ea"/>
              </a:rPr>
              <a:t> std::string </a:t>
            </a:r>
            <a:r>
              <a:rPr lang="zh-CN" altLang="en-US" sz="2400">
                <a:ea typeface="SimSun" charset="0"/>
                <a:sym typeface="+mn-ea"/>
              </a:rPr>
              <a:t>定义很多个不同的</a:t>
            </a:r>
            <a:r>
              <a:rPr lang="en-US" altLang="zh-CN" sz="2400">
                <a:ea typeface="SimSun" charset="0"/>
                <a:sym typeface="+mn-ea"/>
              </a:rPr>
              <a:t> + </a:t>
            </a:r>
            <a:r>
              <a:rPr lang="zh-CN" altLang="en-US" sz="2400">
                <a:ea typeface="SimSun" charset="0"/>
                <a:sym typeface="+mn-ea"/>
              </a:rPr>
              <a:t>重载，每个针对不同的数字类型（</a:t>
            </a:r>
            <a:r>
              <a:rPr lang="en-US" altLang="zh-CN" sz="2400">
                <a:ea typeface="SimSun" charset="0"/>
                <a:sym typeface="+mn-ea"/>
              </a:rPr>
              <a:t>int</a:t>
            </a:r>
            <a:r>
              <a:rPr lang="zh-CN" altLang="en-US" sz="2400">
                <a:ea typeface="SimSun" charset="0"/>
                <a:sym typeface="+mn-ea"/>
              </a:rPr>
              <a:t>、</a:t>
            </a:r>
            <a:r>
              <a:rPr lang="en-US" altLang="zh-CN" sz="2400">
                <a:ea typeface="SimSun" charset="0"/>
                <a:sym typeface="+mn-ea"/>
              </a:rPr>
              <a:t>float</a:t>
            </a:r>
            <a:r>
              <a:rPr lang="zh-CN" altLang="en-US" sz="2400">
                <a:ea typeface="SimSun" charset="0"/>
                <a:sym typeface="+mn-ea"/>
              </a:rPr>
              <a:t>、</a:t>
            </a:r>
            <a:r>
              <a:rPr lang="en-US" altLang="zh-CN" sz="2400">
                <a:ea typeface="SimSun" charset="0"/>
                <a:sym typeface="+mn-ea"/>
              </a:rPr>
              <a:t>double</a:t>
            </a:r>
            <a:r>
              <a:rPr lang="zh-CN" altLang="en-US" sz="2400">
                <a:ea typeface="SimSun" charset="0"/>
                <a:sym typeface="+mn-ea"/>
              </a:rPr>
              <a:t>）排列组合，但是这样没有可扩展性，而且影响编译速度。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所以</a:t>
            </a:r>
            <a:r>
              <a:rPr lang="en-US" altLang="zh-CN" sz="2400">
                <a:ea typeface="SimSun" charset="0"/>
                <a:sym typeface="+mn-ea"/>
              </a:rPr>
              <a:t> cpp </a:t>
            </a:r>
            <a:r>
              <a:rPr lang="zh-CN" altLang="en-US" sz="2400">
                <a:ea typeface="SimSun" charset="0"/>
                <a:sym typeface="+mn-ea"/>
              </a:rPr>
              <a:t>说，你必须手动把</a:t>
            </a:r>
            <a:r>
              <a:rPr lang="en-US" altLang="zh-CN" sz="2400">
                <a:ea typeface="SimSun" charset="0"/>
                <a:sym typeface="+mn-ea"/>
              </a:rPr>
              <a:t> 42 </a:t>
            </a:r>
            <a:r>
              <a:rPr lang="zh-CN" altLang="en-US" sz="2400">
                <a:ea typeface="SimSun" charset="0"/>
                <a:sym typeface="+mn-ea"/>
              </a:rPr>
              <a:t>先转换为字符串，然后再和已有的字符串相加：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“you have ” + std::to_string(42) + “ yuan”</a:t>
            </a:r>
            <a:endParaRPr lang="en-US" altLang="zh-CN" sz="2400">
              <a:solidFill>
                <a:srgbClr val="C00000"/>
              </a:solidFill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std::to_string </a:t>
            </a:r>
            <a:r>
              <a:rPr lang="zh-CN" altLang="en-US">
                <a:ea typeface="SimSun" charset="0"/>
              </a:rPr>
              <a:t>数字转字符串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800"/>
              <a:t>std::to_string </a:t>
            </a:r>
            <a:r>
              <a:rPr lang="zh-CN" altLang="en-US" sz="2800">
                <a:ea typeface="SimSun" charset="0"/>
              </a:rPr>
              <a:t>是标准库定义的全局函数，他具有</a:t>
            </a:r>
            <a:r>
              <a:rPr lang="en-US" altLang="zh-CN" sz="2800">
                <a:ea typeface="SimSun" charset="0"/>
              </a:rPr>
              <a:t>9</a:t>
            </a:r>
            <a:r>
              <a:rPr lang="zh-CN" altLang="en-US" sz="2800">
                <a:ea typeface="SimSun" charset="0"/>
              </a:rPr>
              <a:t>个重载：</a:t>
            </a:r>
            <a:endParaRPr lang="zh-CN" altLang="en-US" sz="2800">
              <a:ea typeface="SimSun" charset="0"/>
            </a:endParaRPr>
          </a:p>
          <a:p>
            <a:endParaRPr lang="zh-CN" altLang="en-US" sz="2800">
              <a:ea typeface="SimSun" charset="0"/>
            </a:endParaRPr>
          </a:p>
          <a:p>
            <a:endParaRPr lang="zh-CN" altLang="en-US" sz="2800">
              <a:ea typeface="SimSun" charset="0"/>
            </a:endParaRPr>
          </a:p>
          <a:p>
            <a:endParaRPr lang="zh-CN" altLang="en-US" sz="2800">
              <a:ea typeface="SimSun" charset="0"/>
            </a:endParaRPr>
          </a:p>
          <a:p>
            <a:endParaRPr lang="zh-CN" altLang="en-US" sz="2800">
              <a:ea typeface="SimSun" charset="0"/>
            </a:endParaRPr>
          </a:p>
          <a:p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为什么把</a:t>
            </a:r>
            <a:r>
              <a:rPr lang="en-US" altLang="zh-CN" sz="2800">
                <a:ea typeface="SimSun" charset="0"/>
              </a:rPr>
              <a:t> to_string </a:t>
            </a:r>
            <a:r>
              <a:rPr lang="zh-CN" altLang="en-US" sz="2800">
                <a:ea typeface="SimSun" charset="0"/>
              </a:rPr>
              <a:t>作为全局函数，而不是</a:t>
            </a:r>
            <a:r>
              <a:rPr lang="en-US" altLang="zh-CN" sz="2800">
                <a:ea typeface="SimSun" charset="0"/>
              </a:rPr>
              <a:t> string </a:t>
            </a:r>
            <a:r>
              <a:rPr lang="zh-CN" altLang="en-US" sz="2800">
                <a:ea typeface="SimSun" charset="0"/>
              </a:rPr>
              <a:t>类的构造函数？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因为</a:t>
            </a:r>
            <a:r>
              <a:rPr lang="en-US" altLang="zh-CN" sz="2800">
                <a:ea typeface="SimSun" charset="0"/>
              </a:rPr>
              <a:t> cpp </a:t>
            </a:r>
            <a:r>
              <a:rPr lang="zh-CN" altLang="en-US" sz="2800">
                <a:ea typeface="SimSun" charset="0"/>
              </a:rPr>
              <a:t>之父喜欢解耦，他不想让数字转字符串这个特定的需求，和字符串本身的实现有太多耦合。</a:t>
            </a:r>
            <a:endParaRPr lang="zh-CN" altLang="en-US" sz="2800">
              <a:ea typeface="SimSun" charset="0"/>
              <a:sym typeface="+mn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17925" y="2234565"/>
            <a:ext cx="4755515" cy="225425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645410" y="6489700"/>
            <a:ext cx="69011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https://en.cppreference.com/w/cpp/string/basic_string/to_string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计算机如何表达字符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 sz="2400">
                <a:ea typeface="SimSun" charset="0"/>
              </a:rPr>
              <a:t>众所周知，计算机只能处理二进制整数，字符要怎么办呢？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于是就有了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码表，他规定，每个英文字符（包括大小写字母、数字、特殊符号）都对应着一个整数。在计算机里只要存储这个的整数，就能代表这个字符了。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例如</a:t>
            </a:r>
            <a:r>
              <a:rPr lang="en-US" altLang="zh-CN" sz="2400">
                <a:ea typeface="SimSun" charset="0"/>
              </a:rPr>
              <a:t> 32 </a:t>
            </a:r>
            <a:r>
              <a:rPr lang="zh-CN" altLang="en-US" sz="2400">
                <a:ea typeface="SimSun" charset="0"/>
              </a:rPr>
              <a:t>代表空格，</a:t>
            </a:r>
            <a:r>
              <a:rPr lang="en-US" altLang="zh-CN" sz="2400">
                <a:ea typeface="SimSun" charset="0"/>
              </a:rPr>
              <a:t>48 </a:t>
            </a:r>
            <a:r>
              <a:rPr lang="zh-CN" altLang="en-US" sz="2400">
                <a:ea typeface="SimSun" charset="0"/>
              </a:rPr>
              <a:t>代表</a:t>
            </a:r>
            <a:r>
              <a:rPr lang="en-US" altLang="zh-CN" sz="2400">
                <a:ea typeface="SimSun" charset="0"/>
              </a:rPr>
              <a:t> ‘0’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65 </a:t>
            </a:r>
            <a:r>
              <a:rPr lang="zh-CN" altLang="en-US" sz="2400">
                <a:ea typeface="SimSun" charset="0"/>
              </a:rPr>
              <a:t>代表</a:t>
            </a:r>
            <a:r>
              <a:rPr lang="en-US" altLang="zh-CN" sz="2400">
                <a:ea typeface="SimSun" charset="0"/>
              </a:rPr>
              <a:t> ‘A’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97 </a:t>
            </a:r>
            <a:r>
              <a:rPr lang="zh-CN" altLang="en-US" sz="2400">
                <a:ea typeface="SimSun" charset="0"/>
              </a:rPr>
              <a:t>代表</a:t>
            </a:r>
            <a:r>
              <a:rPr lang="en-US" altLang="zh-CN" sz="2400">
                <a:ea typeface="SimSun" charset="0"/>
              </a:rPr>
              <a:t> ‘a’……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32~126 </a:t>
            </a:r>
            <a:r>
              <a:rPr lang="zh-CN" altLang="en-US" sz="2400">
                <a:ea typeface="SimSun" charset="0"/>
              </a:rPr>
              <a:t>这些整数就用于是表示这些</a:t>
            </a:r>
            <a:r>
              <a:rPr lang="zh-CN" altLang="en-US" sz="2400" b="1">
                <a:ea typeface="SimSun" charset="0"/>
              </a:rPr>
              <a:t>可显示字符</a:t>
            </a:r>
            <a:r>
              <a:rPr lang="en-US" altLang="zh-CN" sz="2400" b="1">
                <a:ea typeface="SimSun" charset="0"/>
                <a:sym typeface="+mn-ea"/>
              </a:rPr>
              <a:t>(printable character)</a:t>
            </a:r>
            <a:r>
              <a:rPr lang="zh-CN" altLang="en-US" sz="2400">
                <a:ea typeface="SimSun" charset="0"/>
              </a:rPr>
              <a:t>的。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106170" y="1205865"/>
            <a:ext cx="4382770" cy="5652135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to_string </a:t>
            </a:r>
            <a:r>
              <a:rPr lang="zh-CN" altLang="en-US">
                <a:ea typeface="SimSun" charset="0"/>
              </a:rPr>
              <a:t>应用案例</a:t>
            </a:r>
            <a:endParaRPr lang="zh-CN" altLang="en-US">
              <a:ea typeface="SimSun" charset="0"/>
            </a:endParaRPr>
          </a:p>
        </p:txBody>
      </p:sp>
      <p:pic>
        <p:nvPicPr>
          <p:cNvPr id="5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64510" y="1600200"/>
            <a:ext cx="6061710" cy="45262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std::to_wstring </a:t>
            </a:r>
            <a:r>
              <a:rPr lang="zh-CN" altLang="en-US">
                <a:ea typeface="SimSun" charset="0"/>
                <a:sym typeface="+mn-ea"/>
              </a:rPr>
              <a:t>数字转宽</a:t>
            </a:r>
            <a:r>
              <a:rPr lang="zh-CN" altLang="en-US">
                <a:ea typeface="SimSun" charset="0"/>
                <a:sym typeface="+mn-ea"/>
              </a:rPr>
              <a:t>字符串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>
                <a:ea typeface="SimSun" charset="0"/>
              </a:rPr>
              <a:t>同理还有</a:t>
            </a:r>
            <a:r>
              <a:rPr lang="en-US" altLang="zh-CN" sz="2800">
                <a:ea typeface="SimSun" charset="0"/>
              </a:rPr>
              <a:t> to_wstring</a:t>
            </a:r>
            <a:r>
              <a:rPr lang="zh-CN" altLang="en-US" sz="2800">
                <a:ea typeface="SimSun" charset="0"/>
              </a:rPr>
              <a:t>，用于把数字转换为</a:t>
            </a:r>
            <a:r>
              <a:rPr lang="en-US" altLang="zh-CN" sz="2800">
                <a:ea typeface="SimSun" charset="0"/>
              </a:rPr>
              <a:t> wstring </a:t>
            </a:r>
            <a:r>
              <a:rPr lang="zh-CN" altLang="en-US" sz="2800">
                <a:ea typeface="SimSun" charset="0"/>
              </a:rPr>
              <a:t>类型字符串。</a:t>
            </a:r>
            <a:endParaRPr lang="zh-CN" altLang="en-US" sz="2800">
              <a:ea typeface="SimSu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05505" y="2430145"/>
            <a:ext cx="5381625" cy="2562225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std::sto* </a:t>
            </a:r>
            <a:r>
              <a:rPr lang="zh-CN" altLang="en-US">
                <a:ea typeface="SimSun" charset="0"/>
                <a:sym typeface="+mn-ea"/>
              </a:rPr>
              <a:t>字符串转</a:t>
            </a:r>
            <a:r>
              <a:rPr lang="zh-CN" altLang="en-US">
                <a:ea typeface="SimSun" charset="0"/>
              </a:rPr>
              <a:t>数字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800"/>
              <a:t>std::stoi/stof/stod </a:t>
            </a:r>
            <a:r>
              <a:rPr lang="zh-CN" altLang="en-US" sz="2800">
                <a:ea typeface="SimSun" charset="0"/>
              </a:rPr>
              <a:t>是标准库定义的一系列全局函数：</a:t>
            </a:r>
            <a:endParaRPr lang="zh-CN" altLang="en-US" sz="2800">
              <a:ea typeface="SimSun" charset="0"/>
            </a:endParaRPr>
          </a:p>
          <a:p>
            <a:endParaRPr lang="zh-CN" altLang="en-US" sz="2800">
              <a:ea typeface="SimSun" charset="0"/>
            </a:endParaRPr>
          </a:p>
          <a:p>
            <a:endParaRPr lang="zh-CN" altLang="en-US" sz="2800">
              <a:ea typeface="SimSun" charset="0"/>
            </a:endParaRPr>
          </a:p>
          <a:p>
            <a:endParaRPr lang="zh-CN" altLang="en-US" sz="2800">
              <a:ea typeface="SimSun" charset="0"/>
            </a:endParaRPr>
          </a:p>
          <a:p>
            <a:endParaRPr lang="zh-CN" altLang="en-US" sz="2800">
              <a:ea typeface="SimSun" charset="0"/>
            </a:endParaRPr>
          </a:p>
          <a:p>
            <a:endParaRPr lang="zh-CN" altLang="en-US" sz="2800">
              <a:ea typeface="SimSun" charset="0"/>
            </a:endParaRPr>
          </a:p>
          <a:p>
            <a:endParaRPr lang="zh-CN" altLang="en-US" sz="2800">
              <a:ea typeface="SimSun" charset="0"/>
              <a:sym typeface="+mn-ea"/>
            </a:endParaRPr>
          </a:p>
          <a:p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相当于</a:t>
            </a:r>
            <a:r>
              <a:rPr lang="en-US" altLang="zh-CN" sz="2800">
                <a:ea typeface="SimSun" charset="0"/>
                <a:sym typeface="+mn-ea"/>
              </a:rPr>
              <a:t> js </a:t>
            </a:r>
            <a:r>
              <a:rPr lang="zh-CN" altLang="en-US" sz="2800">
                <a:ea typeface="SimSun" charset="0"/>
                <a:sym typeface="+mn-ea"/>
              </a:rPr>
              <a:t>的</a:t>
            </a:r>
            <a:r>
              <a:rPr lang="en-US" altLang="zh-CN" sz="2800">
                <a:ea typeface="SimSun" charset="0"/>
                <a:sym typeface="+mn-ea"/>
              </a:rPr>
              <a:t> parseInt/parseFloat/parseDouble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645410" y="6489700"/>
            <a:ext cx="69011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https://en.cppreference.com/w/cpp/string/basic_string/stol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07640" y="4414520"/>
            <a:ext cx="6838950" cy="12858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070" y="2124075"/>
            <a:ext cx="7515225" cy="13430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890" y="3424555"/>
            <a:ext cx="8172450" cy="93345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stoi </a:t>
            </a:r>
            <a:r>
              <a:rPr lang="zh-CN" altLang="en-US">
                <a:ea typeface="SimSun" charset="0"/>
              </a:rPr>
              <a:t>应用案例</a:t>
            </a:r>
            <a:endParaRPr lang="zh-CN" altLang="en-US">
              <a:ea typeface="SimSu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6395" y="1600200"/>
            <a:ext cx="3301365" cy="17367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7525" y="1600200"/>
            <a:ext cx="3043555" cy="17157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5305" y="1600200"/>
            <a:ext cx="3331845" cy="204025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78940" y="4564380"/>
            <a:ext cx="8341360" cy="229362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400">
                <a:ea typeface="SimSun" charset="0"/>
              </a:rPr>
              <a:t>stoi </a:t>
            </a:r>
            <a:r>
              <a:rPr lang="zh-CN" altLang="en-US" sz="2400">
                <a:ea typeface="SimSun" charset="0"/>
              </a:rPr>
              <a:t>可以处理数字后面有多余字符的情况，例如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stoi(“42yuan”)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stoi(“42”)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等价，都会返回</a:t>
            </a:r>
            <a:r>
              <a:rPr lang="en-US" altLang="zh-CN" sz="2400">
                <a:ea typeface="SimSun" charset="0"/>
              </a:rPr>
              <a:t> 42</a:t>
            </a:r>
            <a:r>
              <a:rPr lang="zh-CN" altLang="en-US" sz="2400">
                <a:ea typeface="SimSun" charset="0"/>
              </a:rPr>
              <a:t>。后面的</a:t>
            </a:r>
            <a:r>
              <a:rPr lang="en-US" altLang="zh-CN" sz="2400">
                <a:ea typeface="SimSun" charset="0"/>
              </a:rPr>
              <a:t> “yuan” </a:t>
            </a:r>
            <a:r>
              <a:rPr lang="zh-CN" altLang="en-US" sz="2400">
                <a:ea typeface="SimSun" charset="0"/>
              </a:rPr>
              <a:t>会被</a:t>
            </a:r>
            <a:r>
              <a:rPr lang="en-US" altLang="zh-CN" sz="2400">
                <a:ea typeface="SimSun" charset="0"/>
              </a:rPr>
              <a:t> stoi </a:t>
            </a:r>
            <a:r>
              <a:rPr lang="zh-CN" altLang="en-US" sz="2400">
                <a:ea typeface="SimSun" charset="0"/>
              </a:rPr>
              <a:t>略去。</a:t>
            </a:r>
            <a:endParaRPr lang="en-US" altLang="zh-CN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那如何才能知道哪些字符被</a:t>
            </a:r>
            <a:r>
              <a:rPr lang="en-US" altLang="zh-CN" sz="2400">
                <a:ea typeface="SimSun" charset="0"/>
              </a:rPr>
              <a:t> stoi </a:t>
            </a:r>
            <a:r>
              <a:rPr lang="zh-CN" altLang="en-US" sz="2400">
                <a:ea typeface="SimSun" charset="0"/>
              </a:rPr>
              <a:t>略去了呢？或者说，</a:t>
            </a:r>
            <a:r>
              <a:rPr lang="zh-CN" altLang="en-US" sz="2400" b="1">
                <a:ea typeface="SimSun" charset="0"/>
              </a:rPr>
              <a:t>数字部分从哪里结束</a:t>
            </a:r>
            <a:r>
              <a:rPr lang="zh-CN" altLang="en-US" sz="2400">
                <a:ea typeface="SimSun" charset="0"/>
              </a:rPr>
              <a:t>？</a:t>
            </a:r>
            <a:endParaRPr lang="en-US" altLang="zh-CN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这就要用到</a:t>
            </a:r>
            <a:r>
              <a:rPr lang="en-US" altLang="zh-CN" sz="2400">
                <a:ea typeface="SimSun" charset="0"/>
              </a:rPr>
              <a:t> stoi </a:t>
            </a:r>
            <a:r>
              <a:rPr lang="zh-CN" altLang="en-US" sz="2400">
                <a:ea typeface="SimSun" charset="0"/>
              </a:rPr>
              <a:t>的第二参数，他是一个</a:t>
            </a:r>
            <a:r>
              <a:rPr lang="en-US" altLang="zh-CN" sz="2400">
                <a:ea typeface="SimSun" charset="0"/>
              </a:rPr>
              <a:t> size_t </a:t>
            </a:r>
            <a:r>
              <a:rPr lang="zh-CN" altLang="en-US" sz="2400">
                <a:ea typeface="SimSun" charset="0"/>
              </a:rPr>
              <a:t>的指针，默认为</a:t>
            </a:r>
            <a:r>
              <a:rPr lang="en-US" altLang="zh-CN" sz="2400">
                <a:ea typeface="SimSun" charset="0"/>
              </a:rPr>
              <a:t> nullptr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若该指针不为</a:t>
            </a:r>
            <a:r>
              <a:rPr lang="en-US" altLang="zh-CN" sz="2400">
                <a:ea typeface="SimSun" charset="0"/>
              </a:rPr>
              <a:t> nullptr</a:t>
            </a:r>
            <a:r>
              <a:rPr lang="zh-CN" altLang="en-US" sz="2400">
                <a:ea typeface="SimSun" charset="0"/>
              </a:rPr>
              <a:t>，则会往他指向的变量写入一个整数，表示</a:t>
            </a:r>
            <a:r>
              <a:rPr lang="zh-CN" altLang="en-US" sz="2400" b="1">
                <a:ea typeface="SimSun" charset="0"/>
              </a:rPr>
              <a:t>数字部分结束的那个字符所在的位置</a:t>
            </a:r>
            <a:r>
              <a:rPr lang="zh-CN" altLang="en-US" sz="2400">
                <a:ea typeface="SimSun" charset="0"/>
              </a:rPr>
              <a:t>，很绕口？来看个例子就懂了。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例如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stoi(“42yuan”, &amp;pos)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会返回</a:t>
            </a:r>
            <a:r>
              <a:rPr lang="en-US" altLang="zh-CN" sz="2400">
                <a:ea typeface="SimSun" charset="0"/>
              </a:rPr>
              <a:t> 42</a:t>
            </a:r>
            <a:r>
              <a:rPr lang="zh-CN" altLang="en-US" sz="2400">
                <a:ea typeface="SimSun" charset="0"/>
              </a:rPr>
              <a:t>，并把</a:t>
            </a:r>
            <a:r>
              <a:rPr lang="en-US" altLang="zh-CN" sz="2400">
                <a:ea typeface="SimSun" charset="0"/>
              </a:rPr>
              <a:t> pos </a:t>
            </a:r>
            <a:r>
              <a:rPr lang="zh-CN" altLang="en-US" sz="2400">
                <a:ea typeface="SimSun" charset="0"/>
              </a:rPr>
              <a:t>设为</a:t>
            </a:r>
            <a:r>
              <a:rPr lang="en-US" altLang="zh-CN" sz="2400">
                <a:ea typeface="SimSun" charset="0"/>
              </a:rPr>
              <a:t> 2</a:t>
            </a:r>
            <a:r>
              <a:rPr lang="zh-CN" altLang="en-US" sz="2400">
                <a:ea typeface="SimSun" charset="0"/>
              </a:rPr>
              <a:t>。</a:t>
            </a:r>
            <a:r>
              <a:rPr lang="zh-CN" altLang="en-US" sz="2400">
                <a:ea typeface="SimSun" charset="0"/>
              </a:rPr>
              <a:t>因为</a:t>
            </a:r>
            <a:r>
              <a:rPr lang="en-US" altLang="zh-CN" sz="2400">
                <a:ea typeface="SimSun" charset="0"/>
              </a:rPr>
              <a:t> ‘y’ </a:t>
            </a:r>
            <a:r>
              <a:rPr lang="zh-CN" altLang="en-US" sz="2400">
                <a:ea typeface="SimSun" charset="0"/>
              </a:rPr>
              <a:t>是数字部分结束的地方，而</a:t>
            </a:r>
            <a:r>
              <a:rPr lang="en-US" altLang="zh-CN" sz="2400">
                <a:ea typeface="SimSun" charset="0"/>
              </a:rPr>
              <a:t> ‘y’ </a:t>
            </a:r>
            <a:r>
              <a:rPr lang="zh-CN" altLang="en-US" sz="2400">
                <a:ea typeface="SimSun" charset="0"/>
              </a:rPr>
              <a:t>是第三个字符，但是计算机数数从</a:t>
            </a:r>
            <a:r>
              <a:rPr lang="en-US" altLang="zh-CN" sz="2400">
                <a:ea typeface="SimSun" charset="0"/>
              </a:rPr>
              <a:t> 0 </a:t>
            </a:r>
            <a:r>
              <a:rPr lang="zh-CN" altLang="en-US" sz="2400">
                <a:ea typeface="SimSun" charset="0"/>
              </a:rPr>
              <a:t>开始，所以计算机说这是第</a:t>
            </a:r>
            <a:r>
              <a:rPr lang="en-US" altLang="zh-CN" sz="2400">
                <a:ea typeface="SimSun" charset="0"/>
              </a:rPr>
              <a:t> 2 </a:t>
            </a:r>
            <a:r>
              <a:rPr lang="zh-CN" altLang="en-US" sz="2400">
                <a:ea typeface="SimSun" charset="0"/>
              </a:rPr>
              <a:t>个字符，没毛病。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为什么要指针？因为</a:t>
            </a:r>
            <a:r>
              <a:rPr lang="en-US" altLang="zh-CN" sz="2400">
                <a:ea typeface="SimSun" charset="0"/>
              </a:rPr>
              <a:t> stoi </a:t>
            </a:r>
            <a:r>
              <a:rPr lang="zh-CN" altLang="en-US" sz="2400">
                <a:ea typeface="SimSun" charset="0"/>
              </a:rPr>
              <a:t>的返回值已经是</a:t>
            </a:r>
            <a:r>
              <a:rPr lang="en-US" altLang="zh-CN" sz="2400">
                <a:ea typeface="SimSun" charset="0"/>
              </a:rPr>
              <a:t> int </a:t>
            </a:r>
            <a:r>
              <a:rPr lang="zh-CN" altLang="en-US" sz="2400">
                <a:ea typeface="SimSun" charset="0"/>
              </a:rPr>
              <a:t>了，要额外的返回值只能这样。</a:t>
            </a:r>
            <a:endParaRPr lang="en-US" altLang="zh-CN" sz="2400">
              <a:ea typeface="SimSu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0380" y="3398520"/>
            <a:ext cx="8439150" cy="2095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stoi </a:t>
            </a:r>
            <a:r>
              <a:rPr lang="zh-CN" altLang="en-US">
                <a:ea typeface="SimSun" charset="0"/>
              </a:rPr>
              <a:t>的第二参数：</a:t>
            </a:r>
            <a:r>
              <a:rPr lang="en-US" altLang="zh-CN">
                <a:ea typeface="SimSun" charset="0"/>
              </a:rPr>
              <a:t>&amp;pos</a:t>
            </a:r>
            <a:endParaRPr lang="en-US" altLang="zh-CN">
              <a:ea typeface="SimSu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5827395" y="3608070"/>
            <a:ext cx="259651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stoi </a:t>
            </a:r>
            <a:r>
              <a:rPr lang="zh-CN" altLang="en-US">
                <a:ea typeface="SimSun" charset="0"/>
              </a:rPr>
              <a:t>的</a:t>
            </a:r>
            <a:r>
              <a:rPr lang="en-US" altLang="zh-CN">
                <a:ea typeface="SimSun" charset="0"/>
              </a:rPr>
              <a:t> &amp;pos </a:t>
            </a:r>
            <a:r>
              <a:rPr lang="zh-CN" altLang="en-US">
                <a:ea typeface="SimSun" charset="0"/>
              </a:rPr>
              <a:t>参数实战案例</a:t>
            </a:r>
            <a:endParaRPr lang="zh-CN" altLang="en-US">
              <a:ea typeface="SimSun" charset="0"/>
            </a:endParaRPr>
          </a:p>
        </p:txBody>
      </p:sp>
      <p:pic>
        <p:nvPicPr>
          <p:cNvPr id="10" name="Content Placeholder 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51785" y="1600200"/>
            <a:ext cx="648779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stoi </a:t>
            </a:r>
            <a:r>
              <a:rPr lang="zh-CN" altLang="en-US">
                <a:ea typeface="SimSun" charset="0"/>
              </a:rPr>
              <a:t>抛出异常的情况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73200"/>
            <a:ext cx="10972800" cy="4525963"/>
          </a:xfrm>
        </p:spPr>
        <p:txBody>
          <a:bodyPr/>
          <a:p>
            <a:r>
              <a:rPr lang="zh-CN" altLang="en-US" sz="2000">
                <a:ea typeface="SimSun" charset="0"/>
              </a:rPr>
              <a:t>如果字符串的开头不是数字，则</a:t>
            </a:r>
            <a:r>
              <a:rPr lang="en-US" altLang="zh-CN" sz="2000">
                <a:ea typeface="SimSun" charset="0"/>
              </a:rPr>
              <a:t> stoi </a:t>
            </a:r>
            <a:r>
              <a:rPr lang="zh-CN" altLang="en-US" sz="2000">
                <a:ea typeface="SimSun" charset="0"/>
              </a:rPr>
              <a:t>会抛出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altLang="zh-CN" sz="2000">
                <a:solidFill>
                  <a:srgbClr val="C00000"/>
                </a:solidFill>
                <a:ea typeface="SimSun" charset="0"/>
              </a:rPr>
              <a:t>std::invalid_argument</a:t>
            </a:r>
            <a:r>
              <a:rPr lang="en-US" altLang="zh-CN" sz="2000">
                <a:ea typeface="SimSun" charset="0"/>
              </a:rPr>
              <a:t> </a:t>
            </a:r>
            <a:r>
              <a:rPr lang="zh-CN" altLang="en-US" sz="2000">
                <a:ea typeface="SimSun" charset="0"/>
              </a:rPr>
              <a:t>异常，可以用</a:t>
            </a:r>
            <a:r>
              <a:rPr lang="en-US" altLang="zh-CN" sz="2000">
                <a:ea typeface="SimSun" charset="0"/>
              </a:rPr>
              <a:t> catch </a:t>
            </a:r>
            <a:r>
              <a:rPr lang="zh-CN" altLang="en-US" sz="2000">
                <a:ea typeface="SimSun" charset="0"/>
              </a:rPr>
              <a:t>捕获。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但是开头可以有空格，例如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altLang="zh-CN" sz="2000">
                <a:solidFill>
                  <a:srgbClr val="0070C0"/>
                </a:solidFill>
                <a:ea typeface="SimSun" charset="0"/>
              </a:rPr>
              <a:t>stoi(“  42yuan”)</a:t>
            </a:r>
            <a:r>
              <a:rPr lang="en-US" altLang="zh-CN" sz="2000">
                <a:ea typeface="SimSun" charset="0"/>
              </a:rPr>
              <a:t> </a:t>
            </a:r>
            <a:r>
              <a:rPr lang="zh-CN" altLang="en-US" sz="2000">
                <a:ea typeface="SimSun" charset="0"/>
              </a:rPr>
              <a:t>可以正常得到</a:t>
            </a:r>
            <a:r>
              <a:rPr lang="en-US" altLang="zh-CN" sz="2000">
                <a:ea typeface="SimSun" charset="0"/>
              </a:rPr>
              <a:t> 42</a:t>
            </a:r>
            <a:r>
              <a:rPr lang="zh-CN" altLang="en-US" sz="2000">
                <a:ea typeface="SimSun" charset="0"/>
              </a:rPr>
              <a:t>，但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altLang="zh-CN" sz="2000">
                <a:solidFill>
                  <a:srgbClr val="0070C0"/>
                </a:solidFill>
                <a:ea typeface="SimSun" charset="0"/>
              </a:rPr>
              <a:t>stoi(“my42yuan”)</a:t>
            </a:r>
            <a:r>
              <a:rPr lang="en-US" altLang="zh-CN" sz="2000">
                <a:ea typeface="SimSun" charset="0"/>
              </a:rPr>
              <a:t> </a:t>
            </a:r>
            <a:r>
              <a:rPr lang="zh-CN" altLang="en-US" sz="2000">
                <a:ea typeface="SimSun" charset="0"/>
              </a:rPr>
              <a:t>就会出错。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开头也可以是正负号（</a:t>
            </a:r>
            <a:r>
              <a:rPr lang="en-US" altLang="zh-CN" sz="2000">
                <a:ea typeface="SimSun" charset="0"/>
              </a:rPr>
              <a:t>‘+</a:t>
            </a:r>
            <a:r>
              <a:rPr lang="en-US" altLang="zh-CN" sz="2000">
                <a:ea typeface="SimSun" charset="0"/>
                <a:sym typeface="+mn-ea"/>
              </a:rPr>
              <a:t>’</a:t>
            </a:r>
            <a:r>
              <a:rPr lang="en-US" altLang="zh-CN" sz="2000">
                <a:ea typeface="SimSun" charset="0"/>
              </a:rPr>
              <a:t> </a:t>
            </a:r>
            <a:r>
              <a:rPr lang="zh-CN" altLang="en-US" sz="2000">
                <a:ea typeface="SimSun" charset="0"/>
              </a:rPr>
              <a:t>或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altLang="zh-CN" sz="2000">
                <a:ea typeface="SimSun" charset="0"/>
                <a:sym typeface="+mn-ea"/>
              </a:rPr>
              <a:t>‘</a:t>
            </a:r>
            <a:r>
              <a:rPr lang="en-US" altLang="zh-CN" sz="2000">
                <a:ea typeface="SimSun" charset="0"/>
              </a:rPr>
              <a:t>-</a:t>
            </a:r>
            <a:r>
              <a:rPr lang="en-US" altLang="zh-CN" sz="2000">
                <a:ea typeface="SimSun" charset="0"/>
                <a:sym typeface="+mn-ea"/>
              </a:rPr>
              <a:t>’</a:t>
            </a:r>
            <a:r>
              <a:rPr lang="zh-CN" altLang="en-US" sz="2000">
                <a:ea typeface="SimSun" charset="0"/>
                <a:sym typeface="+mn-ea"/>
              </a:rPr>
              <a:t>）</a:t>
            </a:r>
            <a:r>
              <a:rPr lang="zh-CN" altLang="en-US" sz="2000">
                <a:ea typeface="SimSun" charset="0"/>
              </a:rPr>
              <a:t>，会被当成数字的一部分，例如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altLang="zh-CN" sz="2000">
                <a:solidFill>
                  <a:srgbClr val="0070C0"/>
                </a:solidFill>
                <a:ea typeface="SimSun" charset="0"/>
              </a:rPr>
              <a:t>stoi(“-42”)</a:t>
            </a:r>
            <a:r>
              <a:rPr lang="en-US" altLang="zh-CN" sz="2000">
                <a:ea typeface="SimSun" charset="0"/>
              </a:rPr>
              <a:t> </a:t>
            </a:r>
            <a:r>
              <a:rPr lang="zh-CN" altLang="en-US" sz="2000">
                <a:ea typeface="SimSun" charset="0"/>
              </a:rPr>
              <a:t>会得到</a:t>
            </a:r>
            <a:r>
              <a:rPr lang="en-US" altLang="zh-CN" sz="2000">
                <a:ea typeface="SimSun" charset="0"/>
              </a:rPr>
              <a:t> -42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18970" y="2639060"/>
            <a:ext cx="8353425" cy="4218940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sz="2400">
                <a:ea typeface="SimSun" charset="0"/>
              </a:rPr>
              <a:t>有时候我们的字符串里是十六进制的数字，如何解析呢？例如</a:t>
            </a:r>
            <a:r>
              <a:rPr lang="en-US" altLang="zh-CN" sz="2400">
                <a:ea typeface="SimSun" charset="0"/>
              </a:rPr>
              <a:t> “7cfe”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这就要用到</a:t>
            </a:r>
            <a:r>
              <a:rPr lang="en-US" altLang="zh-CN" sz="2400">
                <a:ea typeface="SimSun" charset="0"/>
              </a:rPr>
              <a:t> stoi </a:t>
            </a:r>
            <a:r>
              <a:rPr lang="zh-CN" altLang="en-US" sz="2400">
                <a:ea typeface="SimSun" charset="0"/>
              </a:rPr>
              <a:t>的第三个参数</a:t>
            </a:r>
            <a:r>
              <a:rPr lang="en-US" altLang="zh-CN" sz="2400">
                <a:ea typeface="SimSun" charset="0"/>
              </a:rPr>
              <a:t> base </a:t>
            </a:r>
            <a:r>
              <a:rPr lang="zh-CN" altLang="en-US" sz="2400">
                <a:ea typeface="SimSun" charset="0"/>
              </a:rPr>
              <a:t>了，他默认为</a:t>
            </a:r>
            <a:r>
              <a:rPr lang="en-US" altLang="zh-CN" sz="2400">
                <a:ea typeface="SimSun" charset="0"/>
              </a:rPr>
              <a:t> 10</a:t>
            </a:r>
            <a:r>
              <a:rPr lang="zh-CN" altLang="en-US" sz="2400">
                <a:ea typeface="SimSun" charset="0"/>
              </a:rPr>
              <a:t>，代表十进制。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如果需要解析十六进制的数字就把</a:t>
            </a:r>
            <a:r>
              <a:rPr lang="en-US" altLang="zh-CN" sz="2400">
                <a:ea typeface="SimSun" charset="0"/>
              </a:rPr>
              <a:t> base </a:t>
            </a:r>
            <a:r>
              <a:rPr lang="zh-CN" altLang="en-US" sz="2400">
                <a:ea typeface="SimSun" charset="0"/>
              </a:rPr>
              <a:t>设</a:t>
            </a:r>
            <a:r>
              <a:rPr lang="zh-CN" altLang="en-US" sz="2400">
                <a:ea typeface="SimSun" charset="0"/>
              </a:rPr>
              <a:t>为</a:t>
            </a:r>
            <a:r>
              <a:rPr lang="en-US" altLang="zh-CN" sz="2400">
                <a:ea typeface="SimSun" charset="0"/>
              </a:rPr>
              <a:t> 16</a:t>
            </a:r>
            <a:r>
              <a:rPr lang="zh-CN" altLang="en-US" sz="2400">
                <a:ea typeface="SimSun" charset="0"/>
              </a:rPr>
              <a:t>，八进制就让</a:t>
            </a:r>
            <a:r>
              <a:rPr lang="en-US" altLang="zh-CN" sz="2400">
                <a:ea typeface="SimSun" charset="0"/>
              </a:rPr>
              <a:t> base </a:t>
            </a:r>
            <a:r>
              <a:rPr lang="zh-CN" altLang="en-US" sz="2400">
                <a:ea typeface="SimSun" charset="0"/>
              </a:rPr>
              <a:t>为</a:t>
            </a:r>
            <a:r>
              <a:rPr lang="en-US" altLang="zh-CN" sz="2400">
                <a:ea typeface="SimSun" charset="0"/>
              </a:rPr>
              <a:t> 8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因为指定第三参数前需要先指定第二参数，如果不用第二参数，写个</a:t>
            </a:r>
            <a:r>
              <a:rPr lang="en-US" altLang="zh-CN" sz="2400">
                <a:ea typeface="SimSun" charset="0"/>
              </a:rPr>
              <a:t> nullptr </a:t>
            </a:r>
            <a:r>
              <a:rPr lang="zh-CN" altLang="en-US" sz="2400">
                <a:ea typeface="SimSun" charset="0"/>
              </a:rPr>
              <a:t>就行了，例如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stoi(“7cfe”, nullptr, 16)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会得到</a:t>
            </a:r>
            <a:r>
              <a:rPr lang="en-US" altLang="zh-CN" sz="2400">
                <a:ea typeface="SimSun" charset="0"/>
              </a:rPr>
              <a:t> 31198</a:t>
            </a:r>
            <a:r>
              <a:rPr lang="zh-CN" altLang="en-US" sz="2400">
                <a:ea typeface="SimSun" charset="0"/>
              </a:rPr>
              <a:t>（</a:t>
            </a:r>
            <a:r>
              <a:rPr lang="en-US" altLang="zh-CN" sz="2400">
                <a:ea typeface="SimSun" charset="0"/>
              </a:rPr>
              <a:t>0x7cfe </a:t>
            </a:r>
            <a:r>
              <a:rPr lang="zh-CN" altLang="en-US" sz="2400">
                <a:ea typeface="SimSun" charset="0"/>
              </a:rPr>
              <a:t>的十进制）。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注意：</a:t>
            </a:r>
            <a:r>
              <a:rPr lang="en-US" altLang="zh-CN" sz="2400">
                <a:ea typeface="SimSun" charset="0"/>
              </a:rPr>
              <a:t>stoi </a:t>
            </a:r>
            <a:r>
              <a:rPr lang="zh-CN" altLang="en-US" sz="2400">
                <a:ea typeface="SimSun" charset="0"/>
              </a:rPr>
              <a:t>默认是十进制的，如果写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stoi(“7cfe”)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会得到</a:t>
            </a:r>
            <a:r>
              <a:rPr lang="en-US" altLang="zh-CN" sz="2400">
                <a:ea typeface="SimSun" charset="0"/>
              </a:rPr>
              <a:t> 7</a:t>
            </a:r>
            <a:r>
              <a:rPr lang="zh-CN" altLang="en-US" sz="2400">
                <a:ea typeface="SimSun" charset="0"/>
              </a:rPr>
              <a:t>，因为他只认识</a:t>
            </a:r>
            <a:r>
              <a:rPr lang="en-US" altLang="zh-CN" sz="2400">
                <a:ea typeface="SimSun" charset="0"/>
              </a:rPr>
              <a:t> ‘7’ </a:t>
            </a:r>
            <a:r>
              <a:rPr lang="zh-CN" altLang="en-US" sz="2400">
                <a:ea typeface="SimSun" charset="0"/>
              </a:rPr>
              <a:t>是数字，把</a:t>
            </a:r>
            <a:r>
              <a:rPr lang="en-US" altLang="zh-CN" sz="2400">
                <a:ea typeface="SimSun" charset="0"/>
              </a:rPr>
              <a:t> “cfe” </a:t>
            </a:r>
            <a:r>
              <a:rPr lang="zh-CN" altLang="en-US" sz="2400">
                <a:ea typeface="SimSun" charset="0"/>
              </a:rPr>
              <a:t>看做额外字符忽略掉了（因为</a:t>
            </a:r>
            <a:r>
              <a:rPr lang="en-US" altLang="zh-CN" sz="2400">
                <a:ea typeface="SimSun" charset="0"/>
              </a:rPr>
              <a:t> c </a:t>
            </a:r>
            <a:r>
              <a:rPr lang="zh-CN" altLang="en-US" sz="2400">
                <a:ea typeface="SimSun" charset="0"/>
              </a:rPr>
              <a:t>不是十进制意义下的数字）。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十六进制的字母</a:t>
            </a:r>
            <a:r>
              <a:rPr lang="zh-CN" altLang="en-US" sz="2400">
                <a:ea typeface="SimSun" charset="0"/>
              </a:rPr>
              <a:t>无视大小写，例如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stoi(“7CFE”, nullptr, 16) </a:t>
            </a:r>
            <a:r>
              <a:rPr lang="zh-CN" altLang="en-US" sz="2400">
                <a:ea typeface="SimSun" charset="0"/>
                <a:sym typeface="+mn-ea"/>
              </a:rPr>
              <a:t>的也会得到</a:t>
            </a:r>
            <a:r>
              <a:rPr lang="en-US" altLang="zh-CN" sz="2400">
                <a:ea typeface="SimSun" charset="0"/>
                <a:sym typeface="+mn-ea"/>
              </a:rPr>
              <a:t> 31198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zh-CN" altLang="en-US" sz="2400">
              <a:ea typeface="SimSun" charset="0"/>
            </a:endParaRPr>
          </a:p>
          <a:p>
            <a:endParaRPr lang="zh-CN" altLang="en-US" sz="2400">
              <a:ea typeface="SimSu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7365" y="2988945"/>
            <a:ext cx="8439150" cy="2095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stoi </a:t>
            </a:r>
            <a:r>
              <a:rPr lang="zh-CN" altLang="en-US">
                <a:ea typeface="SimSun" charset="0"/>
              </a:rPr>
              <a:t>的第三参数：</a:t>
            </a:r>
            <a:r>
              <a:rPr lang="en-US" altLang="zh-CN">
                <a:ea typeface="SimSun" charset="0"/>
              </a:rPr>
              <a:t>base</a:t>
            </a:r>
            <a:endParaRPr lang="en-US" altLang="zh-CN">
              <a:ea typeface="SimSu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8494395" y="3197860"/>
            <a:ext cx="1544955" cy="635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stoi </a:t>
            </a:r>
            <a:r>
              <a:rPr lang="zh-CN" altLang="en-US">
                <a:ea typeface="SimSun" charset="0"/>
              </a:rPr>
              <a:t>的</a:t>
            </a:r>
            <a:r>
              <a:rPr lang="en-US" altLang="zh-CN">
                <a:ea typeface="SimSun" charset="0"/>
              </a:rPr>
              <a:t> base </a:t>
            </a:r>
            <a:r>
              <a:rPr lang="zh-CN" altLang="en-US">
                <a:ea typeface="SimSun" charset="0"/>
              </a:rPr>
              <a:t>参数实战案例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04670" y="1600200"/>
            <a:ext cx="858139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冷知识：</a:t>
            </a:r>
            <a:r>
              <a:rPr lang="en-US"/>
              <a:t>stof </a:t>
            </a:r>
            <a:r>
              <a:rPr lang="zh-CN" altLang="en-US">
                <a:ea typeface="SimSun" charset="0"/>
              </a:rPr>
              <a:t>支持科学计数法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94610" y="1600200"/>
            <a:ext cx="700214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计算机如何表达字符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sz="2400">
                <a:ea typeface="SimSun" charset="0"/>
              </a:rPr>
              <a:t>除了可显示字符</a:t>
            </a:r>
            <a:r>
              <a:rPr lang="en-US" altLang="zh-CN" sz="2400">
                <a:ea typeface="SimSun" charset="0"/>
              </a:rPr>
              <a:t>(printable character)</a:t>
            </a:r>
            <a:r>
              <a:rPr lang="zh-CN" altLang="en-US" sz="2400">
                <a:ea typeface="SimSun" charset="0"/>
              </a:rPr>
              <a:t>外，</a:t>
            </a:r>
            <a:r>
              <a:rPr lang="en-US" altLang="zh-CN" sz="2400">
                <a:ea typeface="SimSun" charset="0"/>
              </a:rPr>
              <a:t>ASCII </a:t>
            </a:r>
            <a:r>
              <a:rPr lang="zh-CN" altLang="en-US" sz="2400">
                <a:ea typeface="SimSun" charset="0"/>
              </a:rPr>
              <a:t>还规定了一类特殊的</a:t>
            </a:r>
            <a:r>
              <a:rPr lang="zh-CN" altLang="en-US" sz="2400" b="1">
                <a:ea typeface="SimSun" charset="0"/>
              </a:rPr>
              <a:t>控制字符</a:t>
            </a:r>
            <a:r>
              <a:rPr lang="en-US" altLang="zh-CN" sz="2400" b="1">
                <a:ea typeface="SimSun" charset="0"/>
              </a:rPr>
              <a:t>(control character)</a:t>
            </a:r>
            <a:r>
              <a:rPr lang="zh-CN" altLang="en-US" sz="2400">
                <a:ea typeface="SimSun" charset="0"/>
              </a:rPr>
              <a:t>：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0 </a:t>
            </a:r>
            <a:r>
              <a:rPr lang="zh-CN" altLang="en-US" sz="2400">
                <a:ea typeface="SimSun" charset="0"/>
              </a:rPr>
              <a:t>表示空字符（</a:t>
            </a:r>
            <a:r>
              <a:rPr lang="en-US" altLang="zh-CN" sz="2400">
                <a:ea typeface="SimSun" charset="0"/>
              </a:rPr>
              <a:t>‘\0’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9 </a:t>
            </a:r>
            <a:r>
              <a:rPr lang="zh-CN" altLang="en-US" sz="2400">
                <a:ea typeface="SimSun" charset="0"/>
              </a:rPr>
              <a:t>表示</a:t>
            </a:r>
            <a:r>
              <a:rPr lang="en-US" altLang="zh-CN" sz="2400">
                <a:ea typeface="SimSun" charset="0"/>
              </a:rPr>
              <a:t> Tab </a:t>
            </a:r>
            <a:r>
              <a:rPr lang="zh-CN" altLang="en-US" sz="2400">
                <a:ea typeface="SimSun" charset="0"/>
              </a:rPr>
              <a:t>制表符（</a:t>
            </a:r>
            <a:r>
              <a:rPr lang="en-US" altLang="zh-CN" sz="2400">
                <a:ea typeface="SimSun" charset="0"/>
              </a:rPr>
              <a:t>‘\t’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10 </a:t>
            </a:r>
            <a:r>
              <a:rPr lang="zh-CN" altLang="en-US" sz="2400">
                <a:ea typeface="SimSun" charset="0"/>
              </a:rPr>
              <a:t>表示换行（</a:t>
            </a:r>
            <a:r>
              <a:rPr lang="en-US" altLang="zh-CN" sz="2400">
                <a:ea typeface="SimSun" charset="0"/>
              </a:rPr>
              <a:t>‘\n’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13 </a:t>
            </a:r>
            <a:r>
              <a:rPr lang="zh-CN" altLang="en-US" sz="2400">
                <a:ea typeface="SimSun" charset="0"/>
              </a:rPr>
              <a:t>表示回车（</a:t>
            </a:r>
            <a:r>
              <a:rPr lang="en-US" altLang="zh-CN" sz="2400">
                <a:ea typeface="SimSun" charset="0"/>
              </a:rPr>
              <a:t>‘\r’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27 </a:t>
            </a:r>
            <a:r>
              <a:rPr lang="zh-CN" altLang="en-US" sz="2400">
                <a:ea typeface="SimSun" charset="0"/>
              </a:rPr>
              <a:t>表示</a:t>
            </a:r>
            <a:r>
              <a:rPr lang="en-US" altLang="zh-CN" sz="2400">
                <a:ea typeface="SimSun" charset="0"/>
              </a:rPr>
              <a:t> ESC </a:t>
            </a:r>
            <a:r>
              <a:rPr lang="zh-CN" altLang="en-US" sz="2400">
                <a:ea typeface="SimSun" charset="0"/>
              </a:rPr>
              <a:t>键（</a:t>
            </a:r>
            <a:r>
              <a:rPr lang="en-US" altLang="zh-CN" sz="2400">
                <a:ea typeface="SimSun" charset="0"/>
              </a:rPr>
              <a:t>‘\x1b’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127 </a:t>
            </a:r>
            <a:r>
              <a:rPr lang="zh-CN" altLang="en-US" sz="2400">
                <a:ea typeface="SimSun" charset="0"/>
              </a:rPr>
              <a:t>表示</a:t>
            </a:r>
            <a:r>
              <a:rPr lang="en-US" altLang="zh-CN" sz="2400">
                <a:ea typeface="SimSun" charset="0"/>
              </a:rPr>
              <a:t> DEL </a:t>
            </a:r>
            <a:r>
              <a:rPr lang="zh-CN" altLang="en-US" sz="2400">
                <a:ea typeface="SimSun" charset="0"/>
              </a:rPr>
              <a:t>键（</a:t>
            </a:r>
            <a:r>
              <a:rPr lang="en-US" altLang="zh-CN" sz="2400">
                <a:ea typeface="SimSun" charset="0"/>
              </a:rPr>
              <a:t>‘\x7f’</a:t>
            </a:r>
            <a:r>
              <a:rPr lang="zh-CN" altLang="en-US" sz="2400">
                <a:ea typeface="SimSun" charset="0"/>
              </a:rPr>
              <a:t>）等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0~31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127 </a:t>
            </a:r>
            <a:r>
              <a:rPr lang="zh-CN" altLang="en-US" sz="2400">
                <a:ea typeface="SimSun" charset="0"/>
              </a:rPr>
              <a:t>这些整数，就构成了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码中控制字符的部分。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509395" y="1106170"/>
            <a:ext cx="3620770" cy="5751830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字符串流</a:t>
            </a:r>
            <a:endParaRPr lang="en-US" altLang="zh-CN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5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那</a:t>
            </a:r>
            <a:r>
              <a:rPr lang="en-US" altLang="zh-CN">
                <a:ea typeface="SimSun" charset="0"/>
              </a:rPr>
              <a:t> </a:t>
            </a:r>
            <a:r>
              <a:rPr lang="en-US"/>
              <a:t>to_string </a:t>
            </a:r>
            <a:r>
              <a:rPr lang="zh-CN" altLang="en-US">
                <a:ea typeface="SimSun" charset="0"/>
              </a:rPr>
              <a:t>能不能指定十六进制？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>
                <a:ea typeface="SimSun" charset="0"/>
              </a:rPr>
              <a:t>很遗憾，</a:t>
            </a:r>
            <a:r>
              <a:rPr lang="en-US" altLang="zh-CN" sz="2400">
                <a:ea typeface="SimSun" charset="0"/>
              </a:rPr>
              <a:t>to_string </a:t>
            </a:r>
            <a:r>
              <a:rPr lang="zh-CN" altLang="en-US" sz="2400">
                <a:ea typeface="SimSun" charset="0"/>
              </a:rPr>
              <a:t>是个缓解</a:t>
            </a:r>
            <a:r>
              <a:rPr lang="zh-CN" altLang="en-US" sz="2400">
                <a:ea typeface="SimSun" charset="0"/>
                <a:sym typeface="+mn-ea"/>
              </a:rPr>
              <a:t>“</a:t>
            </a:r>
            <a:r>
              <a:rPr lang="zh-CN" altLang="en-US" sz="2400">
                <a:ea typeface="SimSun" charset="0"/>
              </a:rPr>
              <a:t>键盘压力”的帮手函数，功能根本不全。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用</a:t>
            </a:r>
            <a:r>
              <a:rPr lang="en-US" altLang="zh-CN" sz="2400">
                <a:ea typeface="SimSun" charset="0"/>
              </a:rPr>
              <a:t> + </a:t>
            </a:r>
            <a:r>
              <a:rPr lang="zh-CN" altLang="en-US" sz="2400">
                <a:ea typeface="SimSun" charset="0"/>
              </a:rPr>
              <a:t>来拼接字符串也只是初学者的做法，他们并不是专业的字符串格式化工具。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想要完整的功能（指定多少进制，左右对齐等），可以用专业的做法</a:t>
            </a:r>
            <a:r>
              <a:rPr lang="zh-CN" sz="2400">
                <a:ea typeface="SimSun" charset="0"/>
              </a:rPr>
              <a:t>：</a:t>
            </a:r>
            <a:endParaRPr lang="zh-CN" sz="2400">
              <a:ea typeface="SimSun" charset="0"/>
            </a:endParaRPr>
          </a:p>
          <a:p>
            <a:pPr marL="457200" indent="-457200">
              <a:buAutoNum type="arabicPeriod"/>
            </a:pPr>
            <a:r>
              <a:rPr lang="zh-CN" sz="2400">
                <a:ea typeface="SimSun" charset="0"/>
              </a:rPr>
              <a:t>古代</a:t>
            </a:r>
            <a:r>
              <a:rPr lang="en-US" altLang="zh-CN" sz="2400">
                <a:ea typeface="SimSun" charset="0"/>
              </a:rPr>
              <a:t> C </a:t>
            </a:r>
            <a:r>
              <a:rPr lang="zh-CN" altLang="en-US" sz="2400">
                <a:ea typeface="SimSun" charset="0"/>
              </a:rPr>
              <a:t>语言的</a:t>
            </a:r>
            <a:r>
              <a:rPr lang="en-US" altLang="zh-CN" sz="2400">
                <a:ea typeface="SimSun" charset="0"/>
              </a:rPr>
              <a:t> sprintf</a:t>
            </a:r>
            <a:endParaRPr lang="zh-CN" sz="2400">
              <a:ea typeface="SimSun" charset="0"/>
            </a:endParaRPr>
          </a:p>
          <a:p>
            <a:pPr marL="457200" indent="-457200">
              <a:buAutoNum type="arabicPeriod"/>
            </a:pPr>
            <a:r>
              <a:rPr lang="zh-CN" altLang="en-US" sz="2400">
                <a:ea typeface="SimSun" charset="0"/>
              </a:rPr>
              <a:t>古代</a:t>
            </a:r>
            <a:r>
              <a:rPr lang="en-US" altLang="zh-CN" sz="2400">
                <a:ea typeface="SimSun" charset="0"/>
              </a:rPr>
              <a:t> C++ </a:t>
            </a:r>
            <a:r>
              <a:rPr lang="zh-CN" altLang="en-US" sz="2400">
                <a:ea typeface="SimSun" charset="0"/>
              </a:rPr>
              <a:t>的</a:t>
            </a:r>
            <a:r>
              <a:rPr lang="en-US" altLang="zh-CN" sz="2400">
                <a:ea typeface="SimSun" charset="0"/>
              </a:rPr>
              <a:t> stringstream</a:t>
            </a:r>
            <a:endParaRPr lang="en-US" altLang="zh-CN" sz="2400">
              <a:ea typeface="SimSun" charset="0"/>
            </a:endParaRPr>
          </a:p>
          <a:p>
            <a:pPr marL="457200" indent="-457200">
              <a:buAutoNum type="arabicPeriod"/>
            </a:pPr>
            <a:r>
              <a:rPr lang="en-US" altLang="zh-CN" sz="2400">
                <a:ea typeface="SimSun" charset="0"/>
              </a:rPr>
              <a:t>C++20 </a:t>
            </a:r>
            <a:r>
              <a:rPr lang="zh-CN" altLang="en-US" sz="2400">
                <a:ea typeface="SimSun" charset="0"/>
              </a:rPr>
              <a:t>新增的</a:t>
            </a:r>
            <a:r>
              <a:rPr lang="en-US" altLang="zh-CN" sz="2400">
                <a:ea typeface="SimSun" charset="0"/>
              </a:rPr>
              <a:t> std::format</a:t>
            </a:r>
            <a:endParaRPr lang="en-US" altLang="zh-CN" sz="2400">
              <a:ea typeface="SimSun" charset="0"/>
            </a:endParaRPr>
          </a:p>
          <a:p>
            <a:pPr marL="457200" indent="-457200">
              <a:buAutoNum type="arabicPeriod"/>
            </a:pPr>
            <a:r>
              <a:rPr lang="zh-CN" altLang="en-US" sz="2400">
                <a:ea typeface="SimSun" charset="0"/>
              </a:rPr>
              <a:t>第三方库提供的</a:t>
            </a:r>
            <a:r>
              <a:rPr lang="en-US" altLang="zh-CN" sz="2400">
                <a:ea typeface="SimSun" charset="0"/>
              </a:rPr>
              <a:t> fmt::format</a:t>
            </a:r>
            <a:r>
              <a:rPr lang="zh-CN" altLang="en-US" sz="2400">
                <a:ea typeface="SimSun" charset="0"/>
              </a:rPr>
              <a:t>（https://github.com/fmtlib/fmt</a:t>
            </a:r>
            <a:r>
              <a:rPr lang="zh-CN" altLang="en-US" sz="2400">
                <a:ea typeface="SimSun" charset="0"/>
                <a:sym typeface="+mn-ea"/>
              </a:rPr>
              <a:t>）</a:t>
            </a:r>
            <a:endParaRPr lang="zh-CN" altLang="en-US" sz="2400">
              <a:ea typeface="SimSun" charset="0"/>
              <a:sym typeface="+mn-ea"/>
            </a:endParaRPr>
          </a:p>
          <a:p>
            <a:pPr marL="457200" indent="-457200">
              <a:buAutoNum type="arabicPeriod"/>
            </a:pPr>
            <a:r>
              <a:rPr lang="zh-CN" altLang="en-US" sz="2400">
                <a:ea typeface="SimSun" charset="0"/>
              </a:rPr>
              <a:t>参考小彭老师在</a:t>
            </a:r>
            <a:r>
              <a:rPr lang="en-US" altLang="zh-CN" sz="2400">
                <a:ea typeface="SimSun" charset="0"/>
              </a:rPr>
              <a:t> zeno </a:t>
            </a:r>
            <a:r>
              <a:rPr lang="zh-CN" altLang="en-US" sz="2400">
                <a:ea typeface="SimSun" charset="0"/>
              </a:rPr>
              <a:t>里手撸的</a:t>
            </a:r>
            <a:r>
              <a:rPr lang="zh-CN" sz="2400">
                <a:ea typeface="SimSun" charset="0"/>
              </a:rPr>
              <a:t>两个函数（能支持任意</a:t>
            </a:r>
            <a:r>
              <a:rPr lang="en-US" altLang="zh-CN" sz="2400">
                <a:ea typeface="SimSun" charset="0"/>
              </a:rPr>
              <a:t> STL </a:t>
            </a:r>
            <a:r>
              <a:rPr lang="zh-CN" sz="2400">
                <a:ea typeface="SimSun" charset="0"/>
              </a:rPr>
              <a:t>容器的打印）</a:t>
            </a:r>
            <a:r>
              <a:rPr lang="zh-CN" altLang="en-US" sz="2400">
                <a:ea typeface="SimSun" charset="0"/>
              </a:rPr>
              <a:t>：</a:t>
            </a:r>
            <a:endParaRPr lang="zh-CN" altLang="en-US" sz="2400">
              <a:ea typeface="SimSun" charset="0"/>
            </a:endParaRPr>
          </a:p>
          <a:p>
            <a:r>
              <a:rPr lang="zh-CN" altLang="en-US" sz="1600">
                <a:ea typeface="SimSun" charset="0"/>
              </a:rPr>
              <a:t>https://github.com/zenustech/zeno/blob/master/zeno/include/zeno/utils/to_string.h</a:t>
            </a:r>
            <a:endParaRPr lang="zh-CN" altLang="en-US" sz="1600">
              <a:ea typeface="SimSun" charset="0"/>
            </a:endParaRPr>
          </a:p>
          <a:p>
            <a:r>
              <a:rPr lang="zh-CN" altLang="en-US" sz="1600">
                <a:ea typeface="SimSun" charset="0"/>
                <a:sym typeface="+mn-ea"/>
              </a:rPr>
              <a:t>https://github.com/zenustech/zeno/blob/master/zeno/include/zeno/utils/</a:t>
            </a:r>
            <a:r>
              <a:rPr lang="en-US" altLang="zh-CN" sz="1600">
                <a:ea typeface="SimSun" charset="0"/>
                <a:sym typeface="+mn-ea"/>
              </a:rPr>
              <a:t>format</a:t>
            </a:r>
            <a:r>
              <a:rPr lang="zh-CN" altLang="en-US" sz="1600">
                <a:ea typeface="SimSun" charset="0"/>
                <a:sym typeface="+mn-ea"/>
              </a:rPr>
              <a:t>.h</a:t>
            </a:r>
            <a:endParaRPr lang="zh-CN" altLang="en-US" sz="1600">
              <a:ea typeface="SimSun" charset="0"/>
            </a:endParaRPr>
          </a:p>
          <a:p>
            <a:endParaRPr lang="zh-CN" altLang="en-US" sz="1600">
              <a:ea typeface="SimSun" charset="0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ea typeface="SimSun" charset="0"/>
              </a:rPr>
              <a:t>cout </a:t>
            </a:r>
            <a:r>
              <a:rPr lang="zh-CN" altLang="en-US">
                <a:ea typeface="SimSun" charset="0"/>
              </a:rPr>
              <a:t>支持十六进制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28190" y="1629410"/>
            <a:ext cx="8134350" cy="4467225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9355" y="2331720"/>
            <a:ext cx="4652645" cy="45262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官方推荐用</a:t>
            </a:r>
            <a:r>
              <a:rPr lang="en-US" altLang="zh-CN">
                <a:ea typeface="SimSun" charset="0"/>
              </a:rPr>
              <a:t> stringstream </a:t>
            </a:r>
            <a:r>
              <a:rPr lang="zh-CN" altLang="en-US">
                <a:ea typeface="SimSun" charset="0"/>
              </a:rPr>
              <a:t>取代</a:t>
            </a:r>
            <a:r>
              <a:rPr lang="en-US" altLang="zh-CN">
                <a:ea typeface="SimSun" charset="0"/>
              </a:rPr>
              <a:t> to_string</a:t>
            </a:r>
            <a:endParaRPr lang="en-US" altLang="zh-CN">
              <a:ea typeface="SimSun" charset="0"/>
            </a:endParaRPr>
          </a:p>
        </p:txBody>
      </p:sp>
      <p:sp>
        <p:nvSpPr>
          <p:cNvPr id="5" name="Content Placeholder 4"/>
          <p:cNvSpPr/>
          <p:nvPr>
            <p:ph idx="1"/>
          </p:nvPr>
        </p:nvSpPr>
        <p:spPr/>
        <p:txBody>
          <a:bodyPr/>
          <a:p>
            <a:r>
              <a:rPr lang="en-US" sz="2400"/>
              <a:t>cout </a:t>
            </a:r>
            <a:r>
              <a:rPr lang="zh-CN" altLang="en-US" sz="2400">
                <a:ea typeface="SimSun" charset="0"/>
              </a:rPr>
              <a:t>这么方便，能不能让他不要直接输出到控制台，而是把结果存到一个字符串呢？这正是字符串流</a:t>
            </a:r>
            <a:r>
              <a:rPr lang="en-US" altLang="zh-CN" sz="2400">
                <a:ea typeface="SimSun" charset="0"/>
              </a:rPr>
              <a:t> stringstream </a:t>
            </a:r>
            <a:r>
              <a:rPr lang="zh-CN" altLang="en-US" sz="2400">
                <a:ea typeface="SimSun" charset="0"/>
              </a:rPr>
              <a:t>的作用。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cout </a:t>
            </a:r>
            <a:r>
              <a:rPr lang="zh-CN" altLang="en-US" sz="2400">
                <a:ea typeface="SimSun" charset="0"/>
              </a:rPr>
              <a:t>完全一样，同样的</a:t>
            </a:r>
            <a:r>
              <a:rPr lang="en-US" altLang="zh-CN" sz="2400">
                <a:ea typeface="SimSun" charset="0"/>
              </a:rPr>
              <a:t> &lt;&lt;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hex </a:t>
            </a:r>
            <a:r>
              <a:rPr lang="zh-CN" altLang="en-US" sz="2400">
                <a:ea typeface="SimSun" charset="0"/>
              </a:rPr>
              <a:t>选项。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但是他的输出会保存到一个字符串里。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调用成员函数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ea typeface="SimSun" charset="0"/>
                <a:sym typeface="+mn-ea"/>
              </a:rPr>
              <a:t>.str() </a:t>
            </a:r>
            <a:r>
              <a:rPr lang="zh-CN" altLang="en-US" sz="2400">
                <a:ea typeface="SimSun" charset="0"/>
                <a:sym typeface="+mn-ea"/>
              </a:rPr>
              <a:t>就能取出这个字符串了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之后这个字符串就可以用作其他用途，比如</a:t>
            </a:r>
            <a:endParaRPr lang="zh-CN" altLang="en-US" sz="2400">
              <a:ea typeface="SimSun" charset="0"/>
            </a:endParaRPr>
          </a:p>
          <a:p>
            <a:pPr marL="0" indent="0">
              <a:buNone/>
            </a:pPr>
            <a:r>
              <a:rPr lang="en-US" altLang="zh-CN" sz="2400">
                <a:ea typeface="SimSun" charset="0"/>
                <a:sym typeface="+mn-ea"/>
              </a:rPr>
              <a:t>    printf </a:t>
            </a:r>
            <a:r>
              <a:rPr lang="zh-CN" altLang="en-US" sz="2400">
                <a:ea typeface="SimSun" charset="0"/>
                <a:sym typeface="+mn-ea"/>
              </a:rPr>
              <a:t>打印，或者用于查询数据库，都没问题。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这里比较无聊，最后还是直接输出到了</a:t>
            </a:r>
            <a:r>
              <a:rPr lang="en-US" altLang="zh-CN" sz="2400">
                <a:ea typeface="SimSun" charset="0"/>
              </a:rPr>
              <a:t> cout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stringstream </a:t>
            </a:r>
            <a:r>
              <a:rPr lang="zh-CN" altLang="en-US">
                <a:ea typeface="SimSun" charset="0"/>
              </a:rPr>
              <a:t>也可以取代</a:t>
            </a:r>
            <a:r>
              <a:rPr lang="en-US" altLang="zh-CN">
                <a:ea typeface="SimSun" charset="0"/>
              </a:rPr>
              <a:t> stoi</a:t>
            </a:r>
            <a:endParaRPr lang="en-US" altLang="zh-CN">
              <a:ea typeface="SimSun" charset="0"/>
            </a:endParaRPr>
          </a:p>
        </p:txBody>
      </p:sp>
      <p:sp>
        <p:nvSpPr>
          <p:cNvPr id="5" name="Content Placeholder 4"/>
          <p:cNvSpPr/>
          <p:nvPr>
            <p:ph idx="1"/>
          </p:nvPr>
        </p:nvSpPr>
        <p:spPr/>
        <p:txBody>
          <a:bodyPr/>
          <a:p>
            <a:r>
              <a:rPr lang="zh-CN" altLang="en-US" sz="2400">
                <a:ea typeface="SimSun" charset="0"/>
              </a:rPr>
              <a:t>刚刚展示了</a:t>
            </a:r>
            <a:r>
              <a:rPr lang="en-US" altLang="zh-CN" sz="2400">
                <a:ea typeface="SimSun" charset="0"/>
              </a:rPr>
              <a:t> stringstream </a:t>
            </a:r>
            <a:r>
              <a:rPr lang="zh-CN" altLang="en-US" sz="2400">
                <a:ea typeface="SimSun" charset="0"/>
              </a:rPr>
              <a:t>模仿</a:t>
            </a:r>
            <a:r>
              <a:rPr lang="en-US" altLang="zh-CN" sz="2400">
                <a:ea typeface="SimSun" charset="0"/>
              </a:rPr>
              <a:t> cout </a:t>
            </a:r>
            <a:r>
              <a:rPr lang="zh-CN" altLang="en-US" sz="2400">
                <a:ea typeface="SimSun" charset="0"/>
              </a:rPr>
              <a:t>的方法。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stringstream </a:t>
            </a:r>
            <a:r>
              <a:rPr lang="zh-CN" altLang="en-US" sz="2400">
                <a:ea typeface="SimSun" charset="0"/>
              </a:rPr>
              <a:t>也可以模仿</a:t>
            </a:r>
            <a:r>
              <a:rPr lang="en-US" altLang="zh-CN" sz="2400">
                <a:ea typeface="SimSun" charset="0"/>
              </a:rPr>
              <a:t> cin</a:t>
            </a:r>
            <a:r>
              <a:rPr lang="zh-CN" altLang="en-US" sz="2400">
                <a:ea typeface="SimSun" charset="0"/>
              </a:rPr>
              <a:t>，用</a:t>
            </a:r>
            <a:r>
              <a:rPr lang="en-US" altLang="zh-CN" sz="2400">
                <a:ea typeface="SimSun" charset="0"/>
              </a:rPr>
              <a:t> &gt;&gt; </a:t>
            </a:r>
            <a:r>
              <a:rPr lang="zh-CN" altLang="en-US" sz="2400">
                <a:ea typeface="SimSun" charset="0"/>
              </a:rPr>
              <a:t>即可。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总结：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&lt;&lt; </a:t>
            </a:r>
            <a:r>
              <a:rPr lang="zh-CN" altLang="en-US" sz="2400">
                <a:ea typeface="SimSun" charset="0"/>
              </a:rPr>
              <a:t>可以模仿</a:t>
            </a:r>
            <a:r>
              <a:rPr lang="en-US" altLang="zh-CN" sz="2400">
                <a:ea typeface="SimSun" charset="0"/>
              </a:rPr>
              <a:t> cout</a:t>
            </a:r>
            <a:r>
              <a:rPr lang="zh-CN" altLang="en-US" sz="2400">
                <a:ea typeface="SimSun" charset="0"/>
              </a:rPr>
              <a:t>，取代</a:t>
            </a:r>
            <a:r>
              <a:rPr lang="en-US" altLang="zh-CN" sz="2400">
                <a:ea typeface="SimSun" charset="0"/>
              </a:rPr>
              <a:t> to_string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&gt;&gt; </a:t>
            </a:r>
            <a:r>
              <a:rPr lang="zh-CN" altLang="en-US" sz="2400">
                <a:ea typeface="SimSun" charset="0"/>
              </a:rPr>
              <a:t>可以模仿</a:t>
            </a:r>
            <a:r>
              <a:rPr lang="en-US" altLang="zh-CN" sz="2400">
                <a:ea typeface="SimSun" charset="0"/>
              </a:rPr>
              <a:t> cin</a:t>
            </a:r>
            <a:r>
              <a:rPr lang="zh-CN" altLang="en-US" sz="2400">
                <a:ea typeface="SimSun" charset="0"/>
              </a:rPr>
              <a:t>，取代</a:t>
            </a:r>
            <a:r>
              <a:rPr lang="en-US" altLang="zh-CN" sz="2400">
                <a:ea typeface="SimSun" charset="0"/>
              </a:rPr>
              <a:t> stoi/stof/stod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最重要的是他支持各种控制选项（如</a:t>
            </a:r>
            <a:r>
              <a:rPr lang="en-US" altLang="zh-CN" sz="2400">
                <a:ea typeface="SimSun" charset="0"/>
              </a:rPr>
              <a:t> hex</a:t>
            </a:r>
            <a:r>
              <a:rPr lang="zh-CN" altLang="en-US" sz="2400">
                <a:ea typeface="SimSun" charset="0"/>
              </a:rPr>
              <a:t>），</a:t>
            </a:r>
            <a:endParaRPr lang="zh-CN" altLang="en-US" sz="2400">
              <a:ea typeface="SimSun" charset="0"/>
            </a:endParaRPr>
          </a:p>
          <a:p>
            <a:pPr marL="0" indent="0">
              <a:buNone/>
            </a:pPr>
            <a:r>
              <a:rPr lang="en-US" altLang="zh-CN" sz="2400">
                <a:ea typeface="SimSun" charset="0"/>
                <a:sym typeface="+mn-ea"/>
              </a:rPr>
              <a:t>    </a:t>
            </a:r>
            <a:r>
              <a:rPr lang="zh-CN" altLang="en-US" sz="2400">
                <a:ea typeface="SimSun" charset="0"/>
                <a:sym typeface="+mn-ea"/>
              </a:rPr>
              <a:t>功能性比</a:t>
            </a:r>
            <a:r>
              <a:rPr lang="en-US" altLang="zh-CN" sz="2400">
                <a:ea typeface="SimSun" charset="0"/>
                <a:sym typeface="+mn-ea"/>
              </a:rPr>
              <a:t> to_string </a:t>
            </a:r>
            <a:r>
              <a:rPr lang="zh-CN" altLang="en-US" sz="2400">
                <a:ea typeface="SimSun" charset="0"/>
                <a:sym typeface="+mn-ea"/>
              </a:rPr>
              <a:t>和</a:t>
            </a:r>
            <a:r>
              <a:rPr lang="en-US" altLang="zh-CN" sz="2400">
                <a:ea typeface="SimSun" charset="0"/>
                <a:sym typeface="+mn-ea"/>
              </a:rPr>
              <a:t> stoi </a:t>
            </a:r>
            <a:r>
              <a:rPr lang="zh-CN" altLang="en-US" sz="2400">
                <a:ea typeface="SimSun" charset="0"/>
                <a:sym typeface="+mn-ea"/>
              </a:rPr>
              <a:t>更强大。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要导入</a:t>
            </a:r>
            <a:r>
              <a:rPr lang="zh-CN" sz="2400">
                <a:ea typeface="SimSun" charset="0"/>
              </a:rPr>
              <a:t>他，</a:t>
            </a:r>
            <a:r>
              <a:rPr lang="zh-CN" altLang="en-US" sz="2400">
                <a:ea typeface="SimSun" charset="0"/>
              </a:rPr>
              <a:t>只需</a:t>
            </a:r>
            <a:r>
              <a:rPr lang="en-US" altLang="zh-CN" sz="2400">
                <a:ea typeface="SimSun" charset="0"/>
              </a:rPr>
              <a:t> #include &lt;sstream&gt; </a:t>
            </a:r>
            <a:r>
              <a:rPr lang="zh-CN" altLang="en-US" sz="2400">
                <a:ea typeface="SimSun" charset="0"/>
              </a:rPr>
              <a:t>即可。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19290" y="1677670"/>
            <a:ext cx="5172710" cy="5180330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字符串常用操作</a:t>
            </a:r>
            <a:endParaRPr lang="en-US" altLang="zh-CN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6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at </a:t>
            </a:r>
            <a:r>
              <a:rPr lang="zh-CN" altLang="en-US">
                <a:ea typeface="SimSun" charset="0"/>
              </a:rPr>
              <a:t>获取指定位置的字符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2145" y="1165860"/>
            <a:ext cx="10972800" cy="4525963"/>
          </a:xfrm>
        </p:spPr>
        <p:txBody>
          <a:bodyPr/>
          <a:p>
            <a:r>
              <a:rPr lang="en-US" sz="2800"/>
              <a:t>s.at(i) </a:t>
            </a:r>
            <a:r>
              <a:rPr lang="zh-CN" altLang="en-US" sz="2800">
                <a:ea typeface="SimSun" charset="0"/>
              </a:rPr>
              <a:t>和</a:t>
            </a:r>
            <a:r>
              <a:rPr lang="en-US" altLang="zh-CN" sz="2800">
                <a:ea typeface="SimSun" charset="0"/>
              </a:rPr>
              <a:t> s[i] </a:t>
            </a:r>
            <a:r>
              <a:rPr lang="zh-CN" altLang="en-US" sz="2800">
                <a:ea typeface="SimSun" charset="0"/>
              </a:rPr>
              <a:t>都可以获取字符串中的第</a:t>
            </a:r>
            <a:r>
              <a:rPr lang="en-US" altLang="zh-CN" sz="2800">
                <a:ea typeface="SimSun" charset="0"/>
              </a:rPr>
              <a:t> i </a:t>
            </a:r>
            <a:r>
              <a:rPr lang="zh-CN" altLang="en-US" sz="2800">
                <a:ea typeface="SimSun" charset="0"/>
              </a:rPr>
              <a:t>个字符。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区别在于</a:t>
            </a:r>
            <a:r>
              <a:rPr lang="en-US" altLang="zh-CN" sz="2800">
                <a:ea typeface="SimSun" charset="0"/>
              </a:rPr>
              <a:t> at </a:t>
            </a:r>
            <a:r>
              <a:rPr lang="zh-CN" altLang="en-US" sz="2800">
                <a:ea typeface="SimSun" charset="0"/>
              </a:rPr>
              <a:t>如果遇到</a:t>
            </a:r>
            <a:r>
              <a:rPr lang="en-US" altLang="zh-CN" sz="2800">
                <a:ea typeface="SimSun" charset="0"/>
              </a:rPr>
              <a:t> i </a:t>
            </a:r>
            <a:r>
              <a:rPr lang="zh-CN" altLang="en-US" sz="2800">
                <a:ea typeface="SimSun" charset="0"/>
              </a:rPr>
              <a:t>越界的情况，也就是检测到</a:t>
            </a:r>
            <a:r>
              <a:rPr lang="en-US" altLang="zh-CN" sz="2800">
                <a:ea typeface="SimSun" charset="0"/>
              </a:rPr>
              <a:t> i ≥ s.size() </a:t>
            </a:r>
            <a:r>
              <a:rPr lang="zh-CN" altLang="en-US" sz="2800">
                <a:ea typeface="SimSun" charset="0"/>
              </a:rPr>
              <a:t>时，会抛出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>
                <a:solidFill>
                  <a:srgbClr val="C00000"/>
                </a:solidFill>
                <a:ea typeface="SimSun" charset="0"/>
                <a:sym typeface="+mn-ea"/>
              </a:rPr>
              <a:t>std::out_of_range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zh-CN" altLang="en-US" sz="2800">
                <a:ea typeface="SimSun" charset="0"/>
                <a:sym typeface="+mn-ea"/>
              </a:rPr>
              <a:t>异常终止程序。使用</a:t>
            </a:r>
            <a:r>
              <a:rPr lang="en-US" altLang="zh-CN" sz="2800">
                <a:ea typeface="SimSun" charset="0"/>
                <a:sym typeface="+mn-ea"/>
              </a:rPr>
              <a:t> gdb </a:t>
            </a:r>
            <a:r>
              <a:rPr lang="zh-CN" altLang="en-US" sz="2800">
                <a:ea typeface="SimSun" charset="0"/>
                <a:sym typeface="+mn-ea"/>
              </a:rPr>
              <a:t>等调试器就可以在出这个异常的时候暂停，帮你调试错误（BV1kP4y1K7Eo）。也可以从外部函数</a:t>
            </a:r>
            <a:r>
              <a:rPr lang="en-US" altLang="zh-CN" sz="2800">
                <a:ea typeface="SimSun" charset="0"/>
                <a:sym typeface="+mn-ea"/>
              </a:rPr>
              <a:t> catch </a:t>
            </a:r>
            <a:r>
              <a:rPr lang="zh-CN" altLang="en-US" sz="2800">
                <a:ea typeface="SimSun" charset="0"/>
                <a:sym typeface="+mn-ea"/>
              </a:rPr>
              <a:t>住这个异常（以后再讲）。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而</a:t>
            </a:r>
            <a:r>
              <a:rPr lang="en-US" altLang="zh-CN" sz="2800">
                <a:ea typeface="SimSun" charset="0"/>
                <a:sym typeface="+mn-ea"/>
              </a:rPr>
              <a:t> [] </a:t>
            </a:r>
            <a:r>
              <a:rPr lang="zh-CN" altLang="en-US" sz="2800">
                <a:ea typeface="SimSun" charset="0"/>
                <a:sym typeface="+mn-ea"/>
              </a:rPr>
              <a:t>则不会抛出异常，他只是简单地给字符串的首地址指针和</a:t>
            </a:r>
            <a:r>
              <a:rPr lang="en-US" altLang="zh-CN" sz="2800">
                <a:ea typeface="SimSun" charset="0"/>
                <a:sym typeface="+mn-ea"/>
              </a:rPr>
              <a:t> i </a:t>
            </a:r>
            <a:r>
              <a:rPr lang="zh-CN" altLang="en-US" sz="2800">
                <a:ea typeface="SimSun" charset="0"/>
                <a:sym typeface="+mn-ea"/>
              </a:rPr>
              <a:t>做个加法运算，得到新的指针并解引用。如果你给的</a:t>
            </a:r>
            <a:r>
              <a:rPr lang="en-US" altLang="zh-CN" sz="2800">
                <a:ea typeface="SimSun" charset="0"/>
                <a:sym typeface="+mn-ea"/>
              </a:rPr>
              <a:t> i </a:t>
            </a:r>
            <a:r>
              <a:rPr lang="zh-CN" altLang="en-US" sz="2800">
                <a:ea typeface="SimSun" charset="0"/>
                <a:sym typeface="+mn-ea"/>
              </a:rPr>
              <a:t>超过了字符串大小</a:t>
            </a:r>
            <a:r>
              <a:rPr lang="en-US" altLang="zh-CN" sz="2800">
                <a:ea typeface="SimSun" charset="0"/>
                <a:sym typeface="+mn-ea"/>
              </a:rPr>
              <a:t> i ≥ s.size()</a:t>
            </a:r>
            <a:r>
              <a:rPr lang="zh-CN" altLang="en-US" sz="2800">
                <a:ea typeface="SimSun" charset="0"/>
                <a:sym typeface="+mn-ea"/>
              </a:rPr>
              <a:t>，那程序的行为是未定义的，因为这个地方可能有其他的对象，程序可能会奔溃，也可能行为异常。如果是富连网程序，还可能会被黑客利用，窃取或篡改服务器上的数据。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那为什么还要</a:t>
            </a:r>
            <a:r>
              <a:rPr lang="en-US" altLang="zh-CN" sz="2800">
                <a:ea typeface="SimSun" charset="0"/>
                <a:sym typeface="+mn-ea"/>
              </a:rPr>
              <a:t> []</a:t>
            </a:r>
            <a:r>
              <a:rPr lang="zh-CN" altLang="en-US" sz="2800">
                <a:ea typeface="SimSun" charset="0"/>
                <a:sym typeface="+mn-ea"/>
              </a:rPr>
              <a:t>？性能！</a:t>
            </a:r>
            <a:r>
              <a:rPr lang="en-US" altLang="zh-CN" sz="2800">
                <a:ea typeface="SimSun" charset="0"/>
                <a:sym typeface="+mn-ea"/>
              </a:rPr>
              <a:t>at </a:t>
            </a:r>
            <a:r>
              <a:rPr lang="zh-CN" altLang="en-US" sz="2800">
                <a:ea typeface="SimSun" charset="0"/>
                <a:sym typeface="+mn-ea"/>
              </a:rPr>
              <a:t>做越界检测需要额外的开销，</a:t>
            </a:r>
            <a:r>
              <a:rPr lang="en-US" altLang="zh-CN" sz="2800">
                <a:ea typeface="SimSun" charset="0"/>
                <a:sym typeface="+mn-ea"/>
              </a:rPr>
              <a:t>[] </a:t>
            </a:r>
            <a:r>
              <a:rPr lang="zh-CN" altLang="en-US" sz="2800">
                <a:ea typeface="SimSun" charset="0"/>
                <a:sym typeface="+mn-ea"/>
              </a:rPr>
              <a:t>不需要。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所以</a:t>
            </a:r>
            <a:r>
              <a:rPr lang="en-US" altLang="zh-CN" sz="2800">
                <a:ea typeface="SimSun" charset="0"/>
                <a:sym typeface="+mn-ea"/>
              </a:rPr>
              <a:t> [] </a:t>
            </a:r>
            <a:r>
              <a:rPr lang="zh-CN" altLang="en-US" sz="2800">
                <a:ea typeface="SimSun" charset="0"/>
                <a:sym typeface="+mn-ea"/>
              </a:rPr>
              <a:t>更高效，</a:t>
            </a:r>
            <a:r>
              <a:rPr lang="en-US" altLang="zh-CN" sz="2800">
                <a:ea typeface="SimSun" charset="0"/>
                <a:sym typeface="+mn-ea"/>
              </a:rPr>
              <a:t>at </a:t>
            </a:r>
            <a:r>
              <a:rPr lang="zh-CN" altLang="en-US" sz="2800">
                <a:ea typeface="SimSun" charset="0"/>
                <a:sym typeface="+mn-ea"/>
              </a:rPr>
              <a:t>更安全。遇到诡异</a:t>
            </a:r>
            <a:r>
              <a:rPr lang="en-US" altLang="zh-CN" sz="2800">
                <a:ea typeface="SimSun" charset="0"/>
                <a:sym typeface="+mn-ea"/>
              </a:rPr>
              <a:t> bug </a:t>
            </a:r>
            <a:r>
              <a:rPr lang="zh-CN" altLang="en-US" sz="2800">
                <a:ea typeface="SimSun" charset="0"/>
                <a:sym typeface="+mn-ea"/>
              </a:rPr>
              <a:t>时，试试把</a:t>
            </a:r>
            <a:r>
              <a:rPr lang="en-US" altLang="zh-CN" sz="2800">
                <a:ea typeface="SimSun" charset="0"/>
                <a:sym typeface="+mn-ea"/>
              </a:rPr>
              <a:t> [] </a:t>
            </a:r>
            <a:r>
              <a:rPr lang="zh-CN" altLang="en-US" sz="2800">
                <a:ea typeface="SimSun" charset="0"/>
                <a:sym typeface="+mn-ea"/>
              </a:rPr>
              <a:t>都改成</a:t>
            </a:r>
            <a:r>
              <a:rPr lang="en-US" altLang="zh-CN" sz="2800">
                <a:ea typeface="SimSun" charset="0"/>
                <a:sym typeface="+mn-ea"/>
              </a:rPr>
              <a:t> at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at </a:t>
            </a:r>
            <a:r>
              <a:rPr lang="zh-CN" altLang="en-US">
                <a:ea typeface="SimSun" charset="0"/>
                <a:sym typeface="+mn-ea"/>
              </a:rPr>
              <a:t>获取指定位置的字符</a:t>
            </a:r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54835" y="1228090"/>
            <a:ext cx="8482330" cy="5629910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获取字符串长度有两种写法</a:t>
            </a:r>
            <a:r>
              <a:rPr lang="en-US" altLang="zh-CN">
                <a:ea typeface="SimSun" charset="0"/>
              </a:rPr>
              <a:t>……</a:t>
            </a:r>
            <a:endParaRPr lang="en-US" altLang="zh-CN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有两种写法，</a:t>
            </a:r>
            <a:r>
              <a:rPr lang="en-US" altLang="zh-CN">
                <a:ea typeface="SimSun" charset="0"/>
              </a:rPr>
              <a:t>s.length() </a:t>
            </a:r>
            <a:r>
              <a:rPr lang="zh-CN" altLang="en-US">
                <a:ea typeface="SimSun" charset="0"/>
              </a:rPr>
              <a:t>和</a:t>
            </a:r>
            <a:r>
              <a:rPr lang="en-US" altLang="zh-CN">
                <a:ea typeface="SimSun" charset="0"/>
              </a:rPr>
              <a:t> s.size() </a:t>
            </a:r>
            <a:r>
              <a:rPr lang="zh-CN" altLang="en-US">
                <a:ea typeface="SimSun" charset="0"/>
              </a:rPr>
              <a:t>等价。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其中</a:t>
            </a:r>
            <a:r>
              <a:rPr lang="en-US" altLang="zh-CN">
                <a:ea typeface="SimSun" charset="0"/>
              </a:rPr>
              <a:t> size </a:t>
            </a:r>
            <a:r>
              <a:rPr lang="zh-CN" altLang="en-US">
                <a:ea typeface="SimSun" charset="0"/>
              </a:rPr>
              <a:t>是和</a:t>
            </a:r>
            <a:r>
              <a:rPr lang="en-US" altLang="zh-CN">
                <a:ea typeface="SimSun" charset="0"/>
              </a:rPr>
              <a:t> vector </a:t>
            </a:r>
            <a:r>
              <a:rPr lang="zh-CN" altLang="en-US">
                <a:ea typeface="SimSun" charset="0"/>
              </a:rPr>
              <a:t>一样的名字，方便程序员理解。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但是为什么标准委员会还要发明一个一模一样的</a:t>
            </a:r>
            <a:r>
              <a:rPr lang="en-US" altLang="zh-CN">
                <a:ea typeface="SimSun" charset="0"/>
              </a:rPr>
              <a:t> length</a:t>
            </a:r>
            <a:r>
              <a:rPr lang="zh-CN" altLang="en-US">
                <a:ea typeface="SimSun" charset="0"/>
              </a:rPr>
              <a:t>？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小彭老师只能说是“孔乙己直呼内行</a:t>
            </a:r>
            <a:r>
              <a:rPr lang="zh-CN" altLang="en-US">
                <a:ea typeface="SimSun" charset="0"/>
                <a:sym typeface="+mn-ea"/>
              </a:rPr>
              <a:t>”了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54085" y="3572510"/>
            <a:ext cx="3637915" cy="3285490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substr </a:t>
            </a:r>
            <a:r>
              <a:rPr lang="zh-CN" altLang="en-US">
                <a:ea typeface="SimSun" charset="0"/>
              </a:rPr>
              <a:t>切下一段</a:t>
            </a:r>
            <a:r>
              <a:rPr lang="zh-CN" altLang="en-US">
                <a:ea typeface="SimSun" charset="0"/>
              </a:rPr>
              <a:t>子字符串</a:t>
            </a:r>
            <a:endParaRPr lang="zh-CN" altLang="en-US">
              <a:ea typeface="SimSun" charset="0"/>
            </a:endParaRPr>
          </a:p>
        </p:txBody>
      </p:sp>
      <p:sp>
        <p:nvSpPr>
          <p:cNvPr id="7" name="Content Placeholder 6"/>
          <p:cNvSpPr/>
          <p:nvPr>
            <p:ph idx="1"/>
          </p:nvPr>
        </p:nvSpPr>
        <p:spPr/>
        <p:txBody>
          <a:bodyPr/>
          <a:p>
            <a:r>
              <a:rPr lang="zh-CN" altLang="en-US" sz="2000">
                <a:ea typeface="SimSun" charset="0"/>
              </a:rPr>
              <a:t>函数原型为：</a:t>
            </a:r>
            <a:endParaRPr lang="zh-CN" altLang="en-US" sz="2000">
              <a:ea typeface="SimSun" charset="0"/>
            </a:endParaRPr>
          </a:p>
          <a:p>
            <a:r>
              <a:rPr lang="en-US" sz="2000">
                <a:solidFill>
                  <a:srgbClr val="002060"/>
                </a:solidFill>
              </a:rPr>
              <a:t>string substr(size_t </a:t>
            </a:r>
            <a:r>
              <a:rPr lang="en-US" sz="2000">
                <a:solidFill>
                  <a:srgbClr val="FF0000"/>
                </a:solidFill>
              </a:rPr>
              <a:t>pos</a:t>
            </a:r>
            <a:r>
              <a:rPr lang="en-US" sz="2000">
                <a:solidFill>
                  <a:srgbClr val="002060"/>
                </a:solidFill>
              </a:rPr>
              <a:t> = 0, size_t </a:t>
            </a:r>
            <a:r>
              <a:rPr lang="en-US" sz="2000">
                <a:solidFill>
                  <a:srgbClr val="00B050"/>
                </a:solidFill>
              </a:rPr>
              <a:t>len</a:t>
            </a:r>
            <a:r>
              <a:rPr lang="en-US" sz="2000">
                <a:solidFill>
                  <a:srgbClr val="002060"/>
                </a:solidFill>
              </a:rPr>
              <a:t> = </a:t>
            </a:r>
            <a:r>
              <a:rPr lang="en-US" sz="2000">
                <a:solidFill>
                  <a:srgbClr val="7030A0"/>
                </a:solidFill>
              </a:rPr>
              <a:t>-1</a:t>
            </a:r>
            <a:r>
              <a:rPr lang="en-US" sz="2000">
                <a:solidFill>
                  <a:srgbClr val="002060"/>
                </a:solidFill>
              </a:rPr>
              <a:t>) const;</a:t>
            </a:r>
            <a:endParaRPr lang="en-US" sz="2000">
              <a:solidFill>
                <a:srgbClr val="002060"/>
              </a:solidFill>
            </a:endParaRPr>
          </a:p>
          <a:p>
            <a:r>
              <a:rPr lang="en-US" sz="2000"/>
              <a:t>substr(pos, len) </a:t>
            </a:r>
            <a:r>
              <a:rPr lang="zh-CN" altLang="en-US" sz="2000">
                <a:ea typeface="SimSun" charset="0"/>
              </a:rPr>
              <a:t>会截取从第</a:t>
            </a:r>
            <a:r>
              <a:rPr lang="en-US" altLang="zh-CN" sz="2000">
                <a:ea typeface="SimSun" charset="0"/>
              </a:rPr>
              <a:t> pos </a:t>
            </a:r>
            <a:r>
              <a:rPr lang="zh-CN" altLang="en-US" sz="2000">
                <a:ea typeface="SimSun" charset="0"/>
              </a:rPr>
              <a:t>个字符开始，长度为</a:t>
            </a:r>
            <a:r>
              <a:rPr lang="en-US" altLang="zh-CN" sz="2000">
                <a:solidFill>
                  <a:srgbClr val="00B050"/>
                </a:solidFill>
                <a:ea typeface="SimSun" charset="0"/>
              </a:rPr>
              <a:t> len </a:t>
            </a:r>
            <a:r>
              <a:rPr lang="zh-CN" altLang="en-US" sz="2000">
                <a:ea typeface="SimSun" charset="0"/>
              </a:rPr>
              <a:t>的子字符串，原字符串不会改变。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如果原字符串剩余部分长度不足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sz="2000">
                <a:solidFill>
                  <a:srgbClr val="00B050"/>
                </a:solidFill>
                <a:ea typeface="SimSun" charset="0"/>
              </a:rPr>
              <a:t>len</a:t>
            </a:r>
            <a:r>
              <a:rPr lang="zh-CN" altLang="en-US" sz="2000">
                <a:ea typeface="SimSun" charset="0"/>
              </a:rPr>
              <a:t>，则返回长度小于</a:t>
            </a:r>
            <a:r>
              <a:rPr lang="en-US" altLang="zh-CN" sz="2000">
                <a:solidFill>
                  <a:srgbClr val="00B050"/>
                </a:solidFill>
                <a:ea typeface="SimSun" charset="0"/>
              </a:rPr>
              <a:t> len </a:t>
            </a:r>
            <a:r>
              <a:rPr lang="zh-CN" altLang="en-US" sz="2000">
                <a:ea typeface="SimSun" charset="0"/>
              </a:rPr>
              <a:t>的子字符串而不会出错。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如果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altLang="zh-CN" sz="2000">
                <a:solidFill>
                  <a:srgbClr val="FF0000"/>
                </a:solidFill>
                <a:ea typeface="SimSun" charset="0"/>
              </a:rPr>
              <a:t>pos</a:t>
            </a:r>
            <a:r>
              <a:rPr lang="en-US" altLang="zh-CN" sz="2000">
                <a:ea typeface="SimSun" charset="0"/>
              </a:rPr>
              <a:t> </a:t>
            </a:r>
            <a:r>
              <a:rPr lang="zh-CN" altLang="en-US" sz="2000">
                <a:ea typeface="SimSun" charset="0"/>
              </a:rPr>
              <a:t>超出了原字符串的范围，则抛出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altLang="zh-CN" sz="2000">
                <a:solidFill>
                  <a:srgbClr val="C00000"/>
                </a:solidFill>
                <a:ea typeface="SimSun" charset="0"/>
              </a:rPr>
              <a:t>std::out_of_range</a:t>
            </a:r>
            <a:r>
              <a:rPr lang="en-US" altLang="zh-CN" sz="2000">
                <a:ea typeface="SimSun" charset="0"/>
              </a:rPr>
              <a:t> </a:t>
            </a:r>
            <a:r>
              <a:rPr lang="zh-CN" altLang="en-US" sz="2000">
                <a:ea typeface="SimSun" charset="0"/>
              </a:rPr>
              <a:t>异常（和</a:t>
            </a:r>
            <a:r>
              <a:rPr lang="en-US" altLang="zh-CN" sz="2000">
                <a:ea typeface="SimSun" charset="0"/>
              </a:rPr>
              <a:t> at </a:t>
            </a:r>
            <a:r>
              <a:rPr lang="zh-CN" altLang="en-US" sz="2000">
                <a:ea typeface="SimSun" charset="0"/>
              </a:rPr>
              <a:t>同款的哦</a:t>
            </a:r>
            <a:r>
              <a:rPr lang="zh-CN" altLang="en-US" sz="2000">
                <a:ea typeface="SimSun" charset="0"/>
              </a:rPr>
              <a:t>）。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可以指定</a:t>
            </a:r>
            <a:r>
              <a:rPr lang="en-US" altLang="zh-CN" sz="2000">
                <a:ea typeface="SimSun" charset="0"/>
              </a:rPr>
              <a:t> len </a:t>
            </a:r>
            <a:r>
              <a:rPr lang="zh-CN" altLang="en-US" sz="2000">
                <a:ea typeface="SimSun" charset="0"/>
              </a:rPr>
              <a:t>为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altLang="zh-CN" sz="2000">
                <a:solidFill>
                  <a:srgbClr val="7030A0"/>
                </a:solidFill>
                <a:ea typeface="SimSun" charset="0"/>
              </a:rPr>
              <a:t>-1</a:t>
            </a:r>
            <a:r>
              <a:rPr lang="zh-CN" altLang="en-US" sz="2000">
                <a:ea typeface="SimSun" charset="0"/>
              </a:rPr>
              <a:t>（即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altLang="zh-CN" sz="2000">
                <a:solidFill>
                  <a:srgbClr val="7030A0"/>
                </a:solidFill>
                <a:ea typeface="SimSun" charset="0"/>
              </a:rPr>
              <a:t>string::npos</a:t>
            </a:r>
            <a:r>
              <a:rPr lang="zh-CN" altLang="en-US" sz="2000">
                <a:ea typeface="SimSun" charset="0"/>
              </a:rPr>
              <a:t>），此时会截取从</a:t>
            </a:r>
            <a:r>
              <a:rPr lang="en-US" altLang="zh-CN" sz="2000">
                <a:ea typeface="SimSun" charset="0"/>
              </a:rPr>
              <a:t> pos </a:t>
            </a:r>
            <a:r>
              <a:rPr lang="zh-CN" altLang="en-US" sz="2000">
                <a:ea typeface="SimSun" charset="0"/>
              </a:rPr>
              <a:t>开始直到原字符串末尾的子字符串。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不指定第二参数</a:t>
            </a:r>
            <a:r>
              <a:rPr lang="en-US" altLang="zh-CN" sz="2000">
                <a:solidFill>
                  <a:srgbClr val="00B050"/>
                </a:solidFill>
                <a:ea typeface="SimSun" charset="0"/>
              </a:rPr>
              <a:t> len </a:t>
            </a:r>
            <a:r>
              <a:rPr lang="zh-CN" altLang="en-US" sz="2000">
                <a:ea typeface="SimSun" charset="0"/>
              </a:rPr>
              <a:t>时，默认的</a:t>
            </a:r>
            <a:r>
              <a:rPr lang="en-US" altLang="zh-CN" sz="2000">
                <a:solidFill>
                  <a:srgbClr val="00B050"/>
                </a:solidFill>
                <a:ea typeface="SimSun" charset="0"/>
              </a:rPr>
              <a:t> len</a:t>
            </a:r>
            <a:r>
              <a:rPr lang="en-US" altLang="zh-CN" sz="2000">
                <a:ea typeface="SimSun" charset="0"/>
              </a:rPr>
              <a:t>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altLang="zh-CN" sz="2000">
                <a:solidFill>
                  <a:srgbClr val="7030A0"/>
                </a:solidFill>
                <a:ea typeface="SimSun" charset="0"/>
              </a:rPr>
              <a:t>-1</a:t>
            </a:r>
            <a:r>
              <a:rPr lang="zh-CN" altLang="en-US" sz="2000">
                <a:ea typeface="SimSun" charset="0"/>
                <a:sym typeface="+mn-ea"/>
              </a:rPr>
              <a:t>（见下方第三个例子）</a:t>
            </a:r>
            <a:r>
              <a:rPr lang="zh-CN" altLang="en-US" sz="2000">
                <a:ea typeface="SimSun" charset="0"/>
              </a:rPr>
              <a:t>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例如：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solidFill>
                  <a:srgbClr val="002060"/>
                </a:solidFill>
                <a:ea typeface="SimSun" charset="0"/>
              </a:rPr>
              <a:t>“hello”.substr(</a:t>
            </a:r>
            <a:r>
              <a:rPr lang="en-US" altLang="zh-CN" sz="2000" b="1">
                <a:solidFill>
                  <a:srgbClr val="002060"/>
                </a:solidFill>
                <a:ea typeface="SimSun" charset="0"/>
              </a:rPr>
              <a:t>1, 3</a:t>
            </a:r>
            <a:r>
              <a:rPr lang="en-US" altLang="zh-CN" sz="2000">
                <a:solidFill>
                  <a:srgbClr val="002060"/>
                </a:solidFill>
                <a:ea typeface="SimSun" charset="0"/>
              </a:rPr>
              <a:t>) = “ell”</a:t>
            </a:r>
            <a:endParaRPr lang="en-US" altLang="zh-CN" sz="2000">
              <a:solidFill>
                <a:srgbClr val="002060"/>
              </a:solidFill>
              <a:ea typeface="SimSun" charset="0"/>
            </a:endParaRPr>
          </a:p>
          <a:p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“hello”.substr(</a:t>
            </a:r>
            <a:r>
              <a:rPr lang="en-US" altLang="zh-CN" sz="2000" b="1">
                <a:solidFill>
                  <a:srgbClr val="002060"/>
                </a:solidFill>
                <a:ea typeface="SimSun" charset="0"/>
                <a:sym typeface="+mn-ea"/>
              </a:rPr>
              <a:t>1, 99</a:t>
            </a:r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) = “ello”</a:t>
            </a:r>
            <a:endParaRPr lang="en-US" altLang="zh-CN" sz="2000">
              <a:solidFill>
                <a:srgbClr val="002060"/>
              </a:solidFill>
              <a:ea typeface="SimSun" charset="0"/>
              <a:sym typeface="+mn-ea"/>
            </a:endParaRPr>
          </a:p>
          <a:p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“hello”.substr(</a:t>
            </a:r>
            <a:r>
              <a:rPr lang="en-US" altLang="zh-CN" sz="2000" b="1">
                <a:solidFill>
                  <a:srgbClr val="002060"/>
                </a:solidFill>
                <a:ea typeface="SimSun" charset="0"/>
                <a:sym typeface="+mn-ea"/>
              </a:rPr>
              <a:t>1</a:t>
            </a:r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) = “ello”</a:t>
            </a:r>
            <a:endParaRPr lang="en-US" altLang="zh-CN" sz="2000">
              <a:solidFill>
                <a:srgbClr val="002060"/>
              </a:solidFill>
              <a:ea typeface="SimSun" charset="0"/>
              <a:sym typeface="+mn-ea"/>
            </a:endParaRPr>
          </a:p>
          <a:p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“hello”.substr(</a:t>
            </a:r>
            <a:r>
              <a:rPr lang="en-US" altLang="zh-CN" sz="2000" b="1">
                <a:solidFill>
                  <a:srgbClr val="002060"/>
                </a:solidFill>
                <a:ea typeface="SimSun" charset="0"/>
                <a:sym typeface="+mn-ea"/>
              </a:rPr>
              <a:t>0, 3</a:t>
            </a:r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) = “hel”</a:t>
            </a:r>
            <a:endParaRPr lang="en-US" altLang="zh-CN" sz="2000">
              <a:solidFill>
                <a:srgbClr val="002060"/>
              </a:solidFill>
              <a:ea typeface="SimSun" charset="0"/>
              <a:sym typeface="+mn-ea"/>
            </a:endParaRPr>
          </a:p>
          <a:p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“hello”.substr(</a:t>
            </a:r>
            <a:r>
              <a:rPr lang="en-US" altLang="zh-CN" sz="2000" b="1">
                <a:solidFill>
                  <a:srgbClr val="002060"/>
                </a:solidFill>
                <a:ea typeface="SimSun" charset="0"/>
                <a:sym typeface="+mn-ea"/>
              </a:rPr>
              <a:t>99, 3</a:t>
            </a:r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) = </a:t>
            </a:r>
            <a:r>
              <a:rPr lang="zh-CN" altLang="en-US" sz="2000">
                <a:ea typeface="SimSun" charset="0"/>
                <a:sym typeface="+mn-ea"/>
              </a:rPr>
              <a:t>抛出</a:t>
            </a:r>
            <a:r>
              <a:rPr lang="en-US" altLang="zh-CN" sz="2000">
                <a:ea typeface="SimSun" charset="0"/>
                <a:sym typeface="+mn-ea"/>
              </a:rPr>
              <a:t> </a:t>
            </a:r>
            <a:r>
              <a:rPr lang="en-US" altLang="zh-CN" sz="2000">
                <a:solidFill>
                  <a:srgbClr val="C00000"/>
                </a:solidFill>
                <a:ea typeface="SimSun" charset="0"/>
                <a:sym typeface="+mn-ea"/>
              </a:rPr>
              <a:t>std::out_of_range</a:t>
            </a:r>
            <a:r>
              <a:rPr lang="en-US" altLang="zh-CN" sz="2000">
                <a:ea typeface="SimSun" charset="0"/>
                <a:sym typeface="+mn-ea"/>
              </a:rPr>
              <a:t> </a:t>
            </a:r>
            <a:r>
              <a:rPr lang="zh-CN" altLang="en-US" sz="2000">
                <a:ea typeface="SimSun" charset="0"/>
                <a:sym typeface="+mn-ea"/>
              </a:rPr>
              <a:t>异常</a:t>
            </a:r>
            <a:endParaRPr lang="en-US" altLang="zh-CN" sz="2000">
              <a:solidFill>
                <a:srgbClr val="002060"/>
              </a:solidFill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关于控制字符的一个冷知识</a:t>
            </a:r>
            <a:endParaRPr lang="zh-CN" altLang="en-US">
              <a:ea typeface="SimSun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7290" y="1600200"/>
            <a:ext cx="6595110" cy="4526280"/>
          </a:xfrm>
        </p:spPr>
        <p:txBody>
          <a:bodyPr/>
          <a:p>
            <a:r>
              <a:rPr lang="zh-CN" altLang="en-US" sz="2400">
                <a:ea typeface="SimSun" charset="0"/>
              </a:rPr>
              <a:t>在</a:t>
            </a:r>
            <a:r>
              <a:rPr lang="en-US" altLang="zh-CN" sz="2400">
                <a:ea typeface="SimSun" charset="0"/>
              </a:rPr>
              <a:t> Linux </a:t>
            </a:r>
            <a:r>
              <a:rPr lang="zh-CN" altLang="en-US" sz="2400">
                <a:ea typeface="SimSun" charset="0"/>
              </a:rPr>
              <a:t>命令行中启动</a:t>
            </a:r>
            <a:r>
              <a:rPr lang="en-US" altLang="zh-CN" sz="2400">
                <a:ea typeface="SimSun" charset="0"/>
              </a:rPr>
              <a:t> cat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试试按</a:t>
            </a:r>
            <a:r>
              <a:rPr lang="en-US" altLang="zh-CN" sz="2400">
                <a:ea typeface="SimSun" charset="0"/>
              </a:rPr>
              <a:t> Ctrl+R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Ctrl+E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Ctrl+C </a:t>
            </a:r>
            <a:r>
              <a:rPr lang="zh-CN" altLang="en-US" sz="2400">
                <a:ea typeface="SimSun" charset="0"/>
              </a:rPr>
              <a:t>等一系列组合键，看到出现了什么？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可以看到显示的字符变成了</a:t>
            </a:r>
            <a:r>
              <a:rPr lang="en-US" altLang="zh-CN" sz="2400">
                <a:ea typeface="SimSun" charset="0"/>
              </a:rPr>
              <a:t> ^R ^E ^C </a:t>
            </a:r>
            <a:r>
              <a:rPr lang="zh-CN" altLang="en-US" sz="2400">
                <a:ea typeface="SimSun" charset="0"/>
              </a:rPr>
              <a:t>等</a:t>
            </a:r>
            <a:r>
              <a:rPr lang="en-US" altLang="zh-CN" sz="2400">
                <a:ea typeface="SimSun" charset="0"/>
              </a:rPr>
              <a:t>……</a:t>
            </a:r>
            <a:endParaRPr lang="en-US" altLang="zh-CN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这是</a:t>
            </a:r>
            <a:r>
              <a:rPr lang="en-US" altLang="zh-CN" sz="2400">
                <a:ea typeface="SimSun" charset="0"/>
              </a:rPr>
              <a:t> Unix </a:t>
            </a:r>
            <a:r>
              <a:rPr lang="zh-CN" altLang="en-US" sz="2400">
                <a:ea typeface="SimSun" charset="0"/>
              </a:rPr>
              <a:t>类系统显示控制字符的一种方式。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众所周知，我们常用</a:t>
            </a:r>
            <a:r>
              <a:rPr lang="en-US" altLang="zh-CN" sz="2400">
                <a:ea typeface="SimSun" charset="0"/>
              </a:rPr>
              <a:t> Ctrl+C </a:t>
            </a:r>
            <a:r>
              <a:rPr lang="zh-CN" altLang="en-US" sz="2400">
                <a:ea typeface="SimSun" charset="0"/>
              </a:rPr>
              <a:t>来发送中断信号（</a:t>
            </a:r>
            <a:r>
              <a:rPr lang="en-US" altLang="zh-CN" sz="2400">
                <a:ea typeface="SimSun" charset="0"/>
                <a:sym typeface="+mn-ea"/>
              </a:rPr>
              <a:t>SIGINT</a:t>
            </a:r>
            <a:r>
              <a:rPr lang="zh-CN" altLang="en-US" sz="2400">
                <a:ea typeface="SimSun" charset="0"/>
              </a:rPr>
              <a:t>）强制终止程序，这时常常会看到一个</a:t>
            </a:r>
            <a:r>
              <a:rPr lang="en-US" altLang="zh-CN" sz="2400">
                <a:ea typeface="SimSun" charset="0"/>
              </a:rPr>
              <a:t> ^C </a:t>
            </a:r>
            <a:r>
              <a:rPr lang="zh-CN" altLang="en-US" sz="2400">
                <a:ea typeface="SimSun" charset="0"/>
              </a:rPr>
              <a:t>的字样，就是这样出现的。这里我们的</a:t>
            </a:r>
            <a:r>
              <a:rPr lang="en-US" altLang="zh-CN" sz="2400">
                <a:ea typeface="SimSun" charset="0"/>
              </a:rPr>
              <a:t> cat </a:t>
            </a:r>
            <a:r>
              <a:rPr lang="zh-CN" altLang="en-US" sz="2400">
                <a:ea typeface="SimSun" charset="0"/>
              </a:rPr>
              <a:t>程序收到</a:t>
            </a:r>
            <a:r>
              <a:rPr lang="en-US" altLang="zh-CN" sz="2400">
                <a:ea typeface="SimSun" charset="0"/>
              </a:rPr>
              <a:t> ^C </a:t>
            </a:r>
            <a:r>
              <a:rPr lang="zh-CN" altLang="en-US" sz="2400">
                <a:ea typeface="SimSun" charset="0"/>
              </a:rPr>
              <a:t>以后，就直接终止退出了。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35" y="3447415"/>
            <a:ext cx="4966335" cy="949960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substr </a:t>
            </a:r>
            <a:r>
              <a:rPr lang="zh-CN" altLang="en-US">
                <a:ea typeface="SimSun" charset="0"/>
              </a:rPr>
              <a:t>切下一段</a:t>
            </a:r>
            <a:r>
              <a:rPr lang="zh-CN" altLang="en-US">
                <a:ea typeface="SimSun" charset="0"/>
              </a:rPr>
              <a:t>子字符串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81760" y="1341120"/>
            <a:ext cx="9428480" cy="5285105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find </a:t>
            </a:r>
            <a:r>
              <a:rPr lang="zh-CN" altLang="en-US">
                <a:ea typeface="SimSun" charset="0"/>
              </a:rPr>
              <a:t>寻找子字符串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800"/>
              <a:t>find </a:t>
            </a:r>
            <a:r>
              <a:rPr lang="zh-CN" altLang="en-US" sz="2800">
                <a:ea typeface="SimSun" charset="0"/>
              </a:rPr>
              <a:t>拥有众多重载，我们一个个来看。</a:t>
            </a:r>
            <a:endParaRPr lang="zh-CN" altLang="en-US" sz="2800">
              <a:ea typeface="SimSun" charset="0"/>
            </a:endParaRPr>
          </a:p>
          <a:p>
            <a:r>
              <a:rPr lang="en-US" altLang="zh-CN" sz="2800">
                <a:ea typeface="SimSun" charset="0"/>
              </a:rPr>
              <a:t>size_t find(char c, size_t pos = 0) const noexcept;</a:t>
            </a:r>
            <a:endParaRPr lang="en-US" altLang="zh-CN" sz="2800">
              <a:ea typeface="SimSun" charset="0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size_t </a:t>
            </a:r>
            <a:r>
              <a:rPr lang="en-US" altLang="zh-CN" sz="2800">
                <a:ea typeface="SimSun" charset="0"/>
              </a:rPr>
              <a:t>find(string_view svt, size_t pos = 0) const noexcept;</a:t>
            </a:r>
            <a:endParaRPr lang="en-US" altLang="zh-CN" sz="2800">
              <a:ea typeface="SimSun" charset="0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size_t find(string const &amp;str, size_t pos = 0) const noexcept;</a:t>
            </a:r>
            <a:endParaRPr lang="en-US" altLang="zh-CN" sz="2800">
              <a:ea typeface="SimSun" charset="0"/>
              <a:sym typeface="+mn-ea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size_t find(const char *s, size_t pos = 0) const;</a:t>
            </a:r>
            <a:endParaRPr lang="en-US" altLang="zh-CN" sz="2800">
              <a:ea typeface="SimSun" charset="0"/>
              <a:sym typeface="+mn-ea"/>
            </a:endParaRPr>
          </a:p>
          <a:p>
            <a:r>
              <a:rPr lang="en-US" altLang="zh-CN" sz="2800">
                <a:ea typeface="SimSun" charset="0"/>
                <a:sym typeface="+mn-ea"/>
              </a:rPr>
              <a:t>size_t </a:t>
            </a:r>
            <a:r>
              <a:rPr lang="en-US" altLang="zh-CN" sz="2800">
                <a:ea typeface="SimSun" charset="0"/>
              </a:rPr>
              <a:t>find(const char *s, size_t pos, size_t count) const;</a:t>
            </a:r>
            <a:endParaRPr lang="en-US" altLang="zh-CN" sz="2800">
              <a:ea typeface="SimSun" charset="0"/>
            </a:endParaRPr>
          </a:p>
          <a:p>
            <a:endParaRPr lang="zh-CN" altLang="en-US" sz="2800">
              <a:solidFill>
                <a:schemeClr val="bg1">
                  <a:lumMod val="65000"/>
                </a:schemeClr>
              </a:solidFill>
              <a:ea typeface="SimSun" charset="0"/>
            </a:endParaRPr>
          </a:p>
          <a:p>
            <a:r>
              <a:rPr lang="zh-CN" altLang="en-US" sz="2800">
                <a:solidFill>
                  <a:schemeClr val="bg1">
                    <a:lumMod val="65000"/>
                  </a:schemeClr>
                </a:solidFill>
                <a:ea typeface="SimSun" charset="0"/>
              </a:rPr>
              <a:t>为什么最后两个重载没有标记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ea typeface="SimSun" charset="0"/>
              </a:rPr>
              <a:t> noexcept</a:t>
            </a:r>
            <a:r>
              <a:rPr lang="zh-CN" altLang="en-US" sz="2800">
                <a:solidFill>
                  <a:schemeClr val="bg1">
                    <a:lumMod val="65000"/>
                  </a:schemeClr>
                </a:solidFill>
                <a:ea typeface="SimSun" charset="0"/>
              </a:rPr>
              <a:t>？历史原因，实际上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ea typeface="SimSun" charset="0"/>
              </a:rPr>
              <a:t> find </a:t>
            </a:r>
            <a:r>
              <a:rPr lang="zh-CN" altLang="en-US" sz="2800">
                <a:solidFill>
                  <a:schemeClr val="bg1">
                    <a:lumMod val="65000"/>
                  </a:schemeClr>
                </a:solidFill>
                <a:ea typeface="SimSun" charset="0"/>
              </a:rPr>
              <a:t>函数都是不会抛出异常的，他找不到只会返回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ea typeface="SimSun" charset="0"/>
              </a:rPr>
              <a:t> -1</a:t>
            </a:r>
            <a:r>
              <a:rPr lang="zh-CN" altLang="en-US" sz="2800">
                <a:solidFill>
                  <a:schemeClr val="bg1">
                    <a:lumMod val="65000"/>
                  </a:schemeClr>
                </a:solidFill>
                <a:ea typeface="SimSun" charset="0"/>
              </a:rPr>
              <a:t>。</a:t>
            </a:r>
            <a:endParaRPr lang="zh-CN" altLang="en-US" sz="2800">
              <a:solidFill>
                <a:schemeClr val="bg1">
                  <a:lumMod val="65000"/>
                </a:schemeClr>
              </a:solidFill>
              <a:ea typeface="SimSun" charset="0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find </a:t>
            </a:r>
            <a:r>
              <a:rPr lang="zh-CN" altLang="en-US">
                <a:ea typeface="SimSun" charset="0"/>
                <a:sym typeface="+mn-ea"/>
              </a:rPr>
              <a:t>寻找子字符串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800">
                <a:solidFill>
                  <a:srgbClr val="0070C0"/>
                </a:solidFill>
              </a:rPr>
              <a:t>find(‘c’)</a:t>
            </a:r>
            <a:r>
              <a:rPr lang="en-US" sz="2800"/>
              <a:t> </a:t>
            </a:r>
            <a:r>
              <a:rPr lang="zh-CN" altLang="en-US" sz="2800">
                <a:ea typeface="SimSun" charset="0"/>
              </a:rPr>
              <a:t>会在字符串中查找字符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sz="2800">
                <a:sym typeface="+mn-ea"/>
              </a:rPr>
              <a:t>‘c’</a:t>
            </a:r>
            <a:r>
              <a:rPr lang="zh-CN" altLang="en-US" sz="2800">
                <a:ea typeface="SimSun" charset="0"/>
              </a:rPr>
              <a:t>，如果找到，返回这个字符第一次出现所在的位置。如果找不到，返回</a:t>
            </a:r>
            <a:r>
              <a:rPr lang="en-US" altLang="zh-CN" sz="2800">
                <a:ea typeface="SimSun" charset="0"/>
              </a:rPr>
              <a:t> -1</a:t>
            </a:r>
            <a:r>
              <a:rPr lang="zh-CN" altLang="en-US" sz="2800">
                <a:ea typeface="SimSun" charset="0"/>
              </a:rPr>
              <a:t>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注意：如果原字符串中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sz="2800">
                <a:sym typeface="+mn-ea"/>
              </a:rPr>
              <a:t>‘c’ </a:t>
            </a:r>
            <a:r>
              <a:rPr lang="zh-CN" altLang="en-US" sz="2800">
                <a:ea typeface="SimSun" charset="0"/>
              </a:rPr>
              <a:t>出现了多次，则只会返回第一个出现的位置。例如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“i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</a:rPr>
              <a:t>c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at</a:t>
            </a:r>
            <a:r>
              <a:rPr lang="en-US" altLang="zh-CN" sz="2800" b="1">
                <a:solidFill>
                  <a:srgbClr val="0070C0"/>
                </a:solidFill>
                <a:ea typeface="SimSun" charset="0"/>
              </a:rPr>
              <a:t>c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hthe</a:t>
            </a:r>
            <a:r>
              <a:rPr lang="en-US" altLang="zh-CN" sz="2800" b="1">
                <a:solidFill>
                  <a:srgbClr val="0070C0"/>
                </a:solidFill>
                <a:ea typeface="SimSun" charset="0"/>
              </a:rPr>
              <a:t>c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at”.find(‘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</a:rPr>
              <a:t>c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’)</a:t>
            </a:r>
            <a:r>
              <a:rPr lang="en-US" altLang="zh-CN" sz="2800">
                <a:ea typeface="SimSun" charset="0"/>
              </a:rPr>
              <a:t> </a:t>
            </a:r>
            <a:r>
              <a:rPr lang="zh-CN" altLang="en-US" sz="2800">
                <a:ea typeface="SimSun" charset="0"/>
              </a:rPr>
              <a:t>会返回</a:t>
            </a:r>
            <a:r>
              <a:rPr lang="en-US" altLang="zh-CN" sz="2800">
                <a:ea typeface="SimSun" charset="0"/>
              </a:rPr>
              <a:t> 1</a:t>
            </a:r>
            <a:r>
              <a:rPr lang="zh-CN" altLang="en-US" sz="2800">
                <a:ea typeface="SimSun" charset="0"/>
              </a:rPr>
              <a:t>，因为他找到的是</a:t>
            </a:r>
            <a:r>
              <a:rPr lang="zh-CN" altLang="en-US" sz="2800" b="1">
                <a:solidFill>
                  <a:srgbClr val="7030A0"/>
                </a:solidFill>
                <a:ea typeface="SimSun" charset="0"/>
              </a:rPr>
              <a:t>第二个</a:t>
            </a:r>
            <a:r>
              <a:rPr lang="zh-CN" altLang="en-US" sz="2800">
                <a:ea typeface="SimSun" charset="0"/>
              </a:rPr>
              <a:t>字符</a:t>
            </a:r>
            <a:r>
              <a:rPr lang="en-US" altLang="zh-CN" sz="2800">
                <a:ea typeface="SimSun" charset="0"/>
              </a:rPr>
              <a:t> ‘c’</a:t>
            </a:r>
            <a:r>
              <a:rPr lang="zh-CN" altLang="en-US" sz="2800">
                <a:ea typeface="SimSun" charset="0"/>
              </a:rPr>
              <a:t>，而计算机数数从</a:t>
            </a:r>
            <a:r>
              <a:rPr lang="en-US" altLang="zh-CN" sz="2800">
                <a:ea typeface="SimSun" charset="0"/>
              </a:rPr>
              <a:t> 0 </a:t>
            </a:r>
            <a:r>
              <a:rPr lang="zh-CN" altLang="en-US" sz="2800">
                <a:ea typeface="SimSun" charset="0"/>
              </a:rPr>
              <a:t>开始，所以他认为是</a:t>
            </a:r>
            <a:r>
              <a:rPr lang="zh-CN" altLang="en-US" sz="2800" b="1">
                <a:solidFill>
                  <a:srgbClr val="7030A0"/>
                </a:solidFill>
                <a:ea typeface="SimSun" charset="0"/>
              </a:rPr>
              <a:t>第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</a:rPr>
              <a:t> 1 </a:t>
            </a:r>
            <a:r>
              <a:rPr lang="zh-CN" altLang="en-US" sz="2800" b="1">
                <a:solidFill>
                  <a:srgbClr val="7030A0"/>
                </a:solidFill>
                <a:ea typeface="SimSun" charset="0"/>
              </a:rPr>
              <a:t>个</a:t>
            </a:r>
            <a:r>
              <a:rPr lang="zh-CN" altLang="en-US" sz="2800">
                <a:ea typeface="SimSun" charset="0"/>
              </a:rPr>
              <a:t>没毛病。</a:t>
            </a:r>
            <a:endParaRPr lang="zh-CN" altLang="en-US" sz="2800">
              <a:ea typeface="SimSun" charset="0"/>
            </a:endParaRPr>
          </a:p>
          <a:p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find(‘c’, pos)</a:t>
            </a:r>
            <a:r>
              <a:rPr lang="en-US" altLang="zh-CN" sz="2800">
                <a:ea typeface="SimSun" charset="0"/>
              </a:rPr>
              <a:t> </a:t>
            </a:r>
            <a:r>
              <a:rPr lang="zh-CN" altLang="en-US" sz="2800">
                <a:ea typeface="SimSun" charset="0"/>
              </a:rPr>
              <a:t>会在字符串中查找字符</a:t>
            </a:r>
            <a:r>
              <a:rPr lang="en-US" altLang="zh-CN" sz="2800">
                <a:ea typeface="SimSun" charset="0"/>
              </a:rPr>
              <a:t> ‘c’</a:t>
            </a:r>
            <a:r>
              <a:rPr lang="zh-CN" altLang="en-US" sz="2800">
                <a:ea typeface="SimSun" charset="0"/>
              </a:rPr>
              <a:t>，不同的是</a:t>
            </a:r>
            <a:r>
              <a:rPr lang="zh-CN" altLang="en-US" sz="2800" b="1">
                <a:ea typeface="SimSun" charset="0"/>
              </a:rPr>
              <a:t>他会从第</a:t>
            </a:r>
            <a:r>
              <a:rPr lang="en-US" altLang="zh-CN" sz="2800" b="1">
                <a:ea typeface="SimSun" charset="0"/>
              </a:rPr>
              <a:t> pos </a:t>
            </a:r>
            <a:r>
              <a:rPr lang="zh-CN" altLang="en-US" sz="2800" b="1">
                <a:ea typeface="SimSun" charset="0"/>
              </a:rPr>
              <a:t>个字符开始</a:t>
            </a:r>
            <a:r>
              <a:rPr lang="zh-CN" altLang="en-US" sz="2800">
                <a:ea typeface="SimSun" charset="0"/>
              </a:rPr>
              <a:t>，例如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“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i</a:t>
            </a:r>
            <a:r>
              <a:rPr lang="en-US" altLang="zh-CN" sz="2800" b="1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c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a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t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c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hthe</a:t>
            </a:r>
            <a:r>
              <a:rPr lang="en-US" altLang="zh-CN" sz="2800" b="1">
                <a:solidFill>
                  <a:srgbClr val="0070C0"/>
                </a:solidFill>
                <a:ea typeface="SimSun" charset="0"/>
                <a:sym typeface="+mn-ea"/>
              </a:rPr>
              <a:t>c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at”.find(‘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c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’, 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3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) </a:t>
            </a:r>
            <a:r>
              <a:rPr lang="zh-CN" altLang="en-US" sz="2800">
                <a:ea typeface="SimSun" charset="0"/>
                <a:sym typeface="+mn-ea"/>
              </a:rPr>
              <a:t>会返回</a:t>
            </a:r>
            <a:r>
              <a:rPr lang="en-US" altLang="zh-CN" sz="2800">
                <a:ea typeface="SimSun" charset="0"/>
                <a:sym typeface="+mn-ea"/>
              </a:rPr>
              <a:t> 4</a:t>
            </a:r>
            <a:r>
              <a:rPr lang="zh-CN" altLang="en-US" sz="2800">
                <a:ea typeface="SimSun" charset="0"/>
                <a:sym typeface="+mn-ea"/>
              </a:rPr>
              <a:t>，因为是从</a:t>
            </a:r>
            <a:r>
              <a:rPr lang="zh-CN" altLang="en-US" sz="2800" b="1">
                <a:solidFill>
                  <a:srgbClr val="C00000"/>
                </a:solidFill>
                <a:ea typeface="SimSun" charset="0"/>
                <a:sym typeface="+mn-ea"/>
              </a:rPr>
              <a:t>第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 3 </a:t>
            </a:r>
            <a:r>
              <a:rPr lang="zh-CN" altLang="en-US" sz="2800" b="1">
                <a:solidFill>
                  <a:srgbClr val="C00000"/>
                </a:solidFill>
                <a:ea typeface="SimSun" charset="0"/>
                <a:sym typeface="+mn-ea"/>
              </a:rPr>
              <a:t>个</a:t>
            </a:r>
            <a:r>
              <a:rPr lang="zh-CN" altLang="en-US" sz="2800">
                <a:ea typeface="SimSun" charset="0"/>
                <a:sym typeface="+mn-ea"/>
              </a:rPr>
              <a:t>字符</a:t>
            </a:r>
            <a:r>
              <a:rPr lang="en-US" altLang="zh-CN" sz="2800">
                <a:ea typeface="SimSun" charset="0"/>
                <a:sym typeface="+mn-ea"/>
              </a:rPr>
              <a:t> ‘t’ </a:t>
            </a:r>
            <a:r>
              <a:rPr lang="zh-CN" altLang="en-US" sz="2800">
                <a:ea typeface="SimSun" charset="0"/>
                <a:sym typeface="+mn-ea"/>
              </a:rPr>
              <a:t>开始查找（人类看来是</a:t>
            </a:r>
            <a:r>
              <a:rPr lang="zh-CN" altLang="en-US" sz="2800" b="1">
                <a:solidFill>
                  <a:srgbClr val="C00000"/>
                </a:solidFill>
                <a:ea typeface="SimSun" charset="0"/>
                <a:sym typeface="+mn-ea"/>
              </a:rPr>
              <a:t>第四个</a:t>
            </a:r>
            <a:r>
              <a:rPr lang="zh-CN" altLang="en-US" sz="2800">
                <a:ea typeface="SimSun" charset="0"/>
                <a:sym typeface="+mn-ea"/>
              </a:rPr>
              <a:t>），所以第一个</a:t>
            </a:r>
            <a:r>
              <a:rPr lang="en-US" altLang="zh-CN" sz="2800">
                <a:ea typeface="SimSun" charset="0"/>
                <a:sym typeface="+mn-ea"/>
              </a:rPr>
              <a:t> ‘c’ </a:t>
            </a:r>
            <a:r>
              <a:rPr lang="zh-CN" altLang="en-US" sz="2800">
                <a:ea typeface="SimSun" charset="0"/>
                <a:sym typeface="+mn-ea"/>
              </a:rPr>
              <a:t>被略过</a:t>
            </a:r>
            <a:r>
              <a:rPr lang="zh-CN" altLang="en-US" sz="2800">
                <a:ea typeface="SimSun" charset="0"/>
              </a:rPr>
              <a:t>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如果</a:t>
            </a:r>
            <a:r>
              <a:rPr lang="en-US" altLang="zh-CN" sz="2800">
                <a:ea typeface="SimSun" charset="0"/>
              </a:rPr>
              <a:t> pos </a:t>
            </a:r>
            <a:r>
              <a:rPr lang="zh-CN" altLang="en-US" sz="2800">
                <a:ea typeface="SimSun" charset="0"/>
              </a:rPr>
              <a:t>所在的位置刚好就是</a:t>
            </a:r>
            <a:r>
              <a:rPr lang="en-US" altLang="zh-CN" sz="2800">
                <a:ea typeface="SimSun" charset="0"/>
              </a:rPr>
              <a:t> ‘c’</a:t>
            </a:r>
            <a:r>
              <a:rPr lang="zh-CN" altLang="en-US" sz="2800">
                <a:ea typeface="SimSun" charset="0"/>
              </a:rPr>
              <a:t>，那么会返回</a:t>
            </a:r>
            <a:r>
              <a:rPr lang="en-US" altLang="zh-CN" sz="2800">
                <a:ea typeface="SimSun" charset="0"/>
              </a:rPr>
              <a:t> pos</a:t>
            </a:r>
            <a:r>
              <a:rPr lang="zh-CN" altLang="en-US" sz="2800">
                <a:ea typeface="SimSun" charset="0"/>
              </a:rPr>
              <a:t>，例如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“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i</a:t>
            </a:r>
            <a:r>
              <a:rPr lang="en-US" altLang="zh-CN" sz="2800" b="1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c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a</a:t>
            </a:r>
            <a:r>
              <a:rPr lang="en-US" altLang="zh-CN" sz="2800">
                <a:solidFill>
                  <a:schemeClr val="bg1">
                    <a:lumMod val="75000"/>
                  </a:schemeClr>
                </a:solidFill>
                <a:ea typeface="SimSun" charset="0"/>
                <a:sym typeface="+mn-ea"/>
              </a:rPr>
              <a:t>t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c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hthe</a:t>
            </a:r>
            <a:r>
              <a:rPr lang="en-US" altLang="zh-CN" sz="2800" b="1">
                <a:solidFill>
                  <a:srgbClr val="0070C0"/>
                </a:solidFill>
                <a:ea typeface="SimSun" charset="0"/>
                <a:sym typeface="+mn-ea"/>
              </a:rPr>
              <a:t>c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at”.find(‘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c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’, 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4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) </a:t>
            </a:r>
            <a:r>
              <a:rPr lang="zh-CN" altLang="en-US" sz="2800">
                <a:ea typeface="SimSun" charset="0"/>
                <a:sym typeface="+mn-ea"/>
              </a:rPr>
              <a:t>会返回</a:t>
            </a:r>
            <a:r>
              <a:rPr lang="en-US" altLang="zh-CN" sz="2800">
                <a:ea typeface="SimSun" charset="0"/>
                <a:sym typeface="+mn-ea"/>
              </a:rPr>
              <a:t> 4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find </a:t>
            </a:r>
            <a:r>
              <a:rPr lang="zh-CN" altLang="en-US">
                <a:ea typeface="SimSun" charset="0"/>
                <a:sym typeface="+mn-ea"/>
              </a:rPr>
              <a:t>寻找子字符串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800">
                <a:solidFill>
                  <a:schemeClr val="tx1"/>
                </a:solidFill>
              </a:rPr>
              <a:t>find(‘c’) 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会在字符串中查找字符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</a:t>
            </a:r>
            <a:r>
              <a:rPr lang="en-US" sz="2800">
                <a:solidFill>
                  <a:schemeClr val="tx1"/>
                </a:solidFill>
                <a:sym typeface="+mn-ea"/>
              </a:rPr>
              <a:t>‘c’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，如果找到，返回这个字符第一次出现所在的位置。如果找不到，返回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-1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。</a:t>
            </a:r>
            <a:endParaRPr lang="zh-CN" altLang="en-US" sz="2800">
              <a:solidFill>
                <a:schemeClr val="tx1"/>
              </a:solidFill>
              <a:ea typeface="SimSun" charset="0"/>
            </a:endParaRPr>
          </a:p>
          <a:p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注意：如果原字符串中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</a:t>
            </a:r>
            <a:r>
              <a:rPr lang="en-US" sz="2800">
                <a:solidFill>
                  <a:schemeClr val="tx1"/>
                </a:solidFill>
                <a:sym typeface="+mn-ea"/>
              </a:rPr>
              <a:t>‘c’ 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出现了多次，则只会返回第一个出现的位置。例如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“i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catchthe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cat”.find(‘c’) 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会返回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1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，因为他找到的是第二个字符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‘c’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，而计算机数数从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0 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开始，所以他认为是第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1 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个没毛病。</a:t>
            </a:r>
            <a:endParaRPr lang="zh-CN" altLang="en-US" sz="2800">
              <a:solidFill>
                <a:schemeClr val="tx1"/>
              </a:solidFill>
              <a:ea typeface="SimSun" charset="0"/>
            </a:endParaRPr>
          </a:p>
          <a:p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find(‘c’, pos) 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会在字符串中查找字符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‘c’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，不同的是他会从第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pos 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个字符开始，例如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“ica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tchthecat”.find(‘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c’, 3) </a:t>
            </a:r>
            <a:r>
              <a:rPr lang="zh-CN" altLang="en-US" sz="2800">
                <a:solidFill>
                  <a:schemeClr val="tx1"/>
                </a:solidFill>
                <a:ea typeface="SimSun" charset="0"/>
                <a:sym typeface="+mn-ea"/>
              </a:rPr>
              <a:t>会返回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 4</a:t>
            </a:r>
            <a:r>
              <a:rPr lang="zh-CN" altLang="en-US" sz="2800">
                <a:solidFill>
                  <a:schemeClr val="tx1"/>
                </a:solidFill>
                <a:ea typeface="SimSun" charset="0"/>
                <a:sym typeface="+mn-ea"/>
              </a:rPr>
              <a:t>，因为是从第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 3 </a:t>
            </a:r>
            <a:r>
              <a:rPr lang="zh-CN" altLang="en-US" sz="2800">
                <a:solidFill>
                  <a:schemeClr val="tx1"/>
                </a:solidFill>
                <a:ea typeface="SimSun" charset="0"/>
                <a:sym typeface="+mn-ea"/>
              </a:rPr>
              <a:t>个字符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 ‘t’ </a:t>
            </a:r>
            <a:r>
              <a:rPr lang="zh-CN" altLang="en-US" sz="2800">
                <a:solidFill>
                  <a:schemeClr val="tx1"/>
                </a:solidFill>
                <a:ea typeface="SimSun" charset="0"/>
                <a:sym typeface="+mn-ea"/>
              </a:rPr>
              <a:t>开始查找（人类看来是第四个），所以第一个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 ‘c’ </a:t>
            </a:r>
            <a:r>
              <a:rPr lang="zh-CN" altLang="en-US" sz="2800">
                <a:solidFill>
                  <a:schemeClr val="tx1"/>
                </a:solidFill>
                <a:ea typeface="SimSun" charset="0"/>
                <a:sym typeface="+mn-ea"/>
              </a:rPr>
              <a:t>被略过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。</a:t>
            </a:r>
            <a:endParaRPr lang="zh-CN" altLang="en-US" sz="2800">
              <a:solidFill>
                <a:schemeClr val="tx1"/>
              </a:solidFill>
              <a:ea typeface="SimSun" charset="0"/>
            </a:endParaRPr>
          </a:p>
          <a:p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如果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pos 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所在的位置刚好就是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‘c’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，那么会返回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pos</a:t>
            </a:r>
            <a:r>
              <a:rPr lang="zh-CN" altLang="en-US" sz="2800">
                <a:solidFill>
                  <a:schemeClr val="tx1"/>
                </a:solidFill>
                <a:ea typeface="SimSun" charset="0"/>
              </a:rPr>
              <a:t>，例如</a:t>
            </a:r>
            <a:r>
              <a:rPr lang="en-US" altLang="zh-CN" sz="2800">
                <a:solidFill>
                  <a:schemeClr val="tx1"/>
                </a:solidFill>
                <a:ea typeface="SimSun" charset="0"/>
              </a:rPr>
              <a:t> 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“icat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chthecat”.find(‘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c’, 4) </a:t>
            </a:r>
            <a:r>
              <a:rPr lang="zh-CN" altLang="en-US" sz="2800">
                <a:solidFill>
                  <a:schemeClr val="tx1"/>
                </a:solidFill>
                <a:ea typeface="SimSun" charset="0"/>
                <a:sym typeface="+mn-ea"/>
              </a:rPr>
              <a:t>会返回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 4</a:t>
            </a:r>
            <a:r>
              <a:rPr lang="zh-CN" altLang="en-US" sz="2800">
                <a:solidFill>
                  <a:schemeClr val="tx1"/>
                </a:solidFill>
                <a:ea typeface="SimSun" charset="0"/>
                <a:sym typeface="+mn-ea"/>
              </a:rPr>
              <a:t>。</a:t>
            </a:r>
            <a:endParaRPr lang="zh-CN" altLang="en-US" sz="2800">
              <a:solidFill>
                <a:schemeClr val="tx1"/>
              </a:solidFill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find </a:t>
            </a:r>
            <a:r>
              <a:rPr lang="zh-CN" altLang="en-US">
                <a:ea typeface="SimSun" charset="0"/>
                <a:sym typeface="+mn-ea"/>
              </a:rPr>
              <a:t>寻找子字符串</a:t>
            </a:r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66085" y="1220470"/>
            <a:ext cx="6259195" cy="5637530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(size_t)-1 </a:t>
            </a:r>
            <a:r>
              <a:rPr lang="zh-CN" altLang="en-US">
                <a:ea typeface="SimSun" charset="0"/>
              </a:rPr>
              <a:t>更专业的写法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>
                <a:ea typeface="SimSun" charset="0"/>
              </a:rPr>
              <a:t>其实</a:t>
            </a:r>
            <a:r>
              <a:rPr lang="en-US" altLang="zh-CN" sz="2800">
                <a:ea typeface="SimSun" charset="0"/>
              </a:rPr>
              <a:t> string </a:t>
            </a:r>
            <a:r>
              <a:rPr lang="zh-CN" altLang="en-US" sz="2800">
                <a:ea typeface="SimSun" charset="0"/>
              </a:rPr>
              <a:t>类里定义了一个静态常量</a:t>
            </a:r>
            <a:r>
              <a:rPr lang="en-US" altLang="zh-CN" sz="2800">
                <a:ea typeface="SimSun" charset="0"/>
              </a:rPr>
              <a:t> npos</a:t>
            </a:r>
            <a:r>
              <a:rPr lang="zh-CN" altLang="en-US" sz="2800">
                <a:ea typeface="SimSun" charset="0"/>
              </a:rPr>
              <a:t>，其值为</a:t>
            </a:r>
            <a:r>
              <a:rPr lang="en-US" altLang="zh-CN" sz="2800">
                <a:ea typeface="SimSun" charset="0"/>
              </a:rPr>
              <a:t> (size_t)-1</a:t>
            </a:r>
            <a:r>
              <a:rPr lang="zh-CN" altLang="en-US" sz="2800">
                <a:ea typeface="SimSun" charset="0"/>
              </a:rPr>
              <a:t>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我们使用时，可以用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sz="2800">
                <a:solidFill>
                  <a:srgbClr val="7030A0"/>
                </a:solidFill>
              </a:rPr>
              <a:t>std::string::npos</a:t>
            </a:r>
            <a:r>
              <a:rPr lang="en-US" sz="2800"/>
              <a:t> </a:t>
            </a:r>
            <a:r>
              <a:rPr lang="zh-CN" altLang="en-US" sz="2800">
                <a:ea typeface="SimSun" charset="0"/>
              </a:rPr>
              <a:t>代替看起来很不专业的</a:t>
            </a:r>
            <a:r>
              <a:rPr lang="en-US" altLang="zh-CN" sz="2800">
                <a:ea typeface="SimSun" charset="0"/>
              </a:rPr>
              <a:t> -1</a:t>
            </a:r>
            <a:r>
              <a:rPr lang="zh-CN" altLang="en-US" sz="2800">
                <a:ea typeface="SimSun" charset="0"/>
              </a:rPr>
              <a:t>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因此，要查询一个字符串是否包含某一字符，可以写：</a:t>
            </a:r>
            <a:endParaRPr lang="zh-CN" altLang="en-US" sz="2800">
              <a:ea typeface="SimSun" charset="0"/>
            </a:endParaRPr>
          </a:p>
          <a:p>
            <a:pPr marL="514350" indent="-514350">
              <a:buAutoNum type="arabicPeriod"/>
            </a:pP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s.find(c) != </a:t>
            </a:r>
            <a:r>
              <a:rPr lang="en-US" altLang="zh-CN" sz="2800">
                <a:solidFill>
                  <a:srgbClr val="7030A0"/>
                </a:solidFill>
                <a:ea typeface="SimSun" charset="0"/>
              </a:rPr>
              <a:t>string::npos</a:t>
            </a:r>
            <a:endParaRPr lang="en-US" altLang="zh-CN" sz="2800">
              <a:solidFill>
                <a:srgbClr val="0070C0"/>
              </a:solidFill>
              <a:ea typeface="SimSun" charset="0"/>
            </a:endParaRPr>
          </a:p>
          <a:p>
            <a:pPr marL="514350" indent="-514350">
              <a:buAutoNum type="arabicPeriod"/>
            </a:pP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s.find(c) != </a:t>
            </a:r>
            <a:r>
              <a:rPr lang="en-US" altLang="zh-CN" sz="2800">
                <a:solidFill>
                  <a:srgbClr val="7030A0"/>
                </a:solidFill>
                <a:ea typeface="SimSun" charset="0"/>
                <a:sym typeface="+mn-ea"/>
              </a:rPr>
              <a:t>s.npos</a:t>
            </a:r>
            <a:endParaRPr lang="en-US" altLang="zh-CN" sz="2800">
              <a:solidFill>
                <a:srgbClr val="7030A0"/>
              </a:solidFill>
              <a:ea typeface="SimSun" charset="0"/>
            </a:endParaRPr>
          </a:p>
          <a:p>
            <a:pPr marL="514350" indent="-514350">
              <a:buAutoNum type="arabicPeriod"/>
            </a:pP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s.find(c) != </a:t>
            </a:r>
            <a:r>
              <a:rPr lang="en-US" altLang="zh-CN" sz="2800">
                <a:solidFill>
                  <a:srgbClr val="7030A0"/>
                </a:solidFill>
                <a:ea typeface="SimSun" charset="0"/>
                <a:sym typeface="+mn-ea"/>
              </a:rPr>
              <a:t>(size_t)-1</a:t>
            </a:r>
            <a:endParaRPr lang="en-US" altLang="zh-CN" sz="2800">
              <a:solidFill>
                <a:srgbClr val="0070C0"/>
              </a:solidFill>
              <a:ea typeface="SimSun" charset="0"/>
              <a:sym typeface="+mn-ea"/>
            </a:endParaRPr>
          </a:p>
          <a:p>
            <a:pPr marL="514350" indent="-514350">
              <a:buAutoNum type="arabicPeriod"/>
            </a:pP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s.find(c) != </a:t>
            </a:r>
            <a:r>
              <a:rPr lang="en-US" altLang="zh-CN" sz="2800">
                <a:solidFill>
                  <a:srgbClr val="7030A0"/>
                </a:solidFill>
                <a:ea typeface="SimSun" charset="0"/>
                <a:sym typeface="+mn-ea"/>
              </a:rPr>
              <a:t>-1</a:t>
            </a:r>
            <a:endParaRPr lang="en-US" altLang="zh-CN" sz="2800">
              <a:solidFill>
                <a:srgbClr val="0070C0"/>
              </a:solidFill>
              <a:ea typeface="SimSun" charset="0"/>
              <a:sym typeface="+mn-ea"/>
            </a:endParaRPr>
          </a:p>
          <a:p>
            <a:pPr marL="514350" indent="-514350"/>
            <a:r>
              <a:rPr lang="zh-CN" altLang="en-US" sz="2800">
                <a:ea typeface="SimSun" charset="0"/>
              </a:rPr>
              <a:t>都是等价的。</a:t>
            </a:r>
            <a:endParaRPr lang="zh-CN" altLang="en-US" sz="2800">
              <a:ea typeface="SimSu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93055" y="3303905"/>
            <a:ext cx="6798945" cy="35540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850" y="0"/>
            <a:ext cx="6209665" cy="492125"/>
          </a:xfrm>
          <a:prstGeom prst="rect">
            <a:avLst/>
          </a:prstGeom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find </a:t>
            </a:r>
            <a:r>
              <a:rPr lang="zh-CN" altLang="en-US">
                <a:ea typeface="SimSun" charset="0"/>
              </a:rPr>
              <a:t>寻找子字符串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/>
          <p:nvPr>
            <p:ph idx="1"/>
          </p:nvPr>
        </p:nvSpPr>
        <p:spPr/>
        <p:txBody>
          <a:bodyPr/>
          <a:p>
            <a:r>
              <a:rPr lang="en-US" sz="2800">
                <a:solidFill>
                  <a:srgbClr val="0070C0"/>
                </a:solidFill>
              </a:rPr>
              <a:t>find(‘c’)</a:t>
            </a:r>
            <a:r>
              <a:rPr lang="en-US" sz="2800"/>
              <a:t> </a:t>
            </a:r>
            <a:r>
              <a:rPr lang="zh-CN" altLang="en-US" sz="2800">
                <a:ea typeface="SimSun" charset="0"/>
              </a:rPr>
              <a:t>会找到字符串</a:t>
            </a:r>
            <a:r>
              <a:rPr lang="en-US" altLang="zh-CN" sz="2800">
                <a:ea typeface="SimSun" charset="0"/>
              </a:rPr>
              <a:t> ‘c’ </a:t>
            </a:r>
            <a:r>
              <a:rPr lang="zh-CN" altLang="en-US" sz="2800">
                <a:ea typeface="SimSun" charset="0"/>
              </a:rPr>
              <a:t>第一次出现的位置，返回</a:t>
            </a:r>
            <a:r>
              <a:rPr lang="en-US" altLang="zh-CN" sz="2800">
                <a:ea typeface="SimSun" charset="0"/>
              </a:rPr>
              <a:t> ‘c’ </a:t>
            </a:r>
            <a:r>
              <a:rPr lang="zh-CN" altLang="en-US" sz="2800">
                <a:ea typeface="SimSun" charset="0"/>
              </a:rPr>
              <a:t>所在位置。</a:t>
            </a:r>
            <a:endParaRPr lang="zh-CN" altLang="en-US" sz="2800">
              <a:ea typeface="SimSun" charset="0"/>
            </a:endParaRPr>
          </a:p>
          <a:p>
            <a:r>
              <a:rPr lang="en-US" sz="2800">
                <a:solidFill>
                  <a:srgbClr val="0070C0"/>
                </a:solidFill>
              </a:rPr>
              <a:t>find(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“</a:t>
            </a:r>
            <a:r>
              <a:rPr lang="en-US" sz="2800">
                <a:solidFill>
                  <a:srgbClr val="0070C0"/>
                </a:solidFill>
              </a:rPr>
              <a:t>str”)</a:t>
            </a:r>
            <a:r>
              <a:rPr lang="en-US" sz="2800"/>
              <a:t> </a:t>
            </a:r>
            <a:r>
              <a:rPr lang="zh-CN" altLang="en-US" sz="2800">
                <a:ea typeface="SimSun" charset="0"/>
              </a:rPr>
              <a:t>会找到字符串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ea typeface="SimSun" charset="0"/>
                <a:sym typeface="+mn-ea"/>
              </a:rPr>
              <a:t>“</a:t>
            </a:r>
            <a:r>
              <a:rPr lang="en-US" sz="2800">
                <a:sym typeface="+mn-ea"/>
              </a:rPr>
              <a:t>str” </a:t>
            </a:r>
            <a:r>
              <a:rPr lang="zh-CN" altLang="en-US" sz="2800">
                <a:ea typeface="SimSun" charset="0"/>
              </a:rPr>
              <a:t>第一次出现的位置，返回</a:t>
            </a:r>
            <a:r>
              <a:rPr lang="en-US" altLang="zh-CN" sz="2800">
                <a:ea typeface="SimSun" charset="0"/>
              </a:rPr>
              <a:t> ‘s’ </a:t>
            </a:r>
            <a:r>
              <a:rPr lang="zh-CN" altLang="en-US" sz="2800">
                <a:ea typeface="SimSun" charset="0"/>
                <a:sym typeface="+mn-ea"/>
              </a:rPr>
              <a:t>所在</a:t>
            </a:r>
            <a:r>
              <a:rPr lang="zh-CN" altLang="en-US" sz="2800">
                <a:ea typeface="SimSun" charset="0"/>
              </a:rPr>
              <a:t>位置。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例如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“hel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</a:rPr>
              <a:t>lo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”.find(“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</a:rPr>
              <a:t>lo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”)</a:t>
            </a:r>
            <a:r>
              <a:rPr lang="en-US" altLang="zh-CN" sz="2800">
                <a:ea typeface="SimSun" charset="0"/>
              </a:rPr>
              <a:t> </a:t>
            </a:r>
            <a:r>
              <a:rPr lang="zh-CN" altLang="en-US" sz="2800">
                <a:ea typeface="SimSun" charset="0"/>
              </a:rPr>
              <a:t>会得到</a:t>
            </a:r>
            <a:r>
              <a:rPr lang="en-US" altLang="zh-CN" sz="2800">
                <a:ea typeface="SimSun" charset="0"/>
              </a:rPr>
              <a:t> 3</a:t>
            </a:r>
            <a:r>
              <a:rPr lang="zh-CN" altLang="en-US" sz="2800">
                <a:ea typeface="SimSun" charset="0"/>
              </a:rPr>
              <a:t>，因为找到的是开头的字符</a:t>
            </a:r>
            <a:r>
              <a:rPr lang="en-US" altLang="zh-CN" sz="2800">
                <a:ea typeface="SimSun" charset="0"/>
              </a:rPr>
              <a:t> ‘l’</a:t>
            </a:r>
            <a:r>
              <a:rPr lang="zh-CN" altLang="en-US" sz="2800">
                <a:ea typeface="SimSun" charset="0"/>
              </a:rPr>
              <a:t>，他是计算机认为的</a:t>
            </a:r>
            <a:r>
              <a:rPr lang="zh-CN" altLang="en-US" sz="2800" b="1">
                <a:solidFill>
                  <a:srgbClr val="7030A0"/>
                </a:solidFill>
                <a:ea typeface="SimSun" charset="0"/>
              </a:rPr>
              <a:t>第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</a:rPr>
              <a:t> 3 </a:t>
            </a:r>
            <a:r>
              <a:rPr lang="zh-CN" altLang="en-US" sz="2800" b="1">
                <a:solidFill>
                  <a:srgbClr val="7030A0"/>
                </a:solidFill>
                <a:ea typeface="SimSun" charset="0"/>
              </a:rPr>
              <a:t>个</a:t>
            </a:r>
            <a:r>
              <a:rPr lang="zh-CN" altLang="en-US" sz="2800">
                <a:ea typeface="SimSun" charset="0"/>
              </a:rPr>
              <a:t>字符（人类认为的</a:t>
            </a:r>
            <a:r>
              <a:rPr lang="zh-CN" altLang="en-US" sz="2800" b="1">
                <a:solidFill>
                  <a:srgbClr val="7030A0"/>
                </a:solidFill>
                <a:ea typeface="SimSun" charset="0"/>
              </a:rPr>
              <a:t>第四个</a:t>
            </a:r>
            <a:r>
              <a:rPr lang="zh-CN" altLang="en-US" sz="2800">
                <a:ea typeface="SimSun" charset="0"/>
              </a:rPr>
              <a:t>字符）。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同理也有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find(“str”, pos)</a:t>
            </a:r>
            <a:r>
              <a:rPr lang="en-US" altLang="zh-CN" sz="2800">
                <a:ea typeface="SimSun" charset="0"/>
              </a:rPr>
              <a:t> </a:t>
            </a:r>
            <a:r>
              <a:rPr lang="zh-CN" altLang="en-US" sz="2800">
                <a:ea typeface="SimSun" charset="0"/>
              </a:rPr>
              <a:t>是从第</a:t>
            </a:r>
            <a:r>
              <a:rPr lang="en-US" altLang="zh-CN" sz="2800">
                <a:ea typeface="SimSun" charset="0"/>
              </a:rPr>
              <a:t> pos </a:t>
            </a:r>
            <a:r>
              <a:rPr lang="zh-CN" altLang="en-US" sz="2800">
                <a:ea typeface="SimSun" charset="0"/>
              </a:rPr>
              <a:t>个字符开始查找子字符串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ea typeface="SimSun" charset="0"/>
                <a:sym typeface="+mn-ea"/>
              </a:rPr>
              <a:t>“str”</a:t>
            </a:r>
            <a:r>
              <a:rPr lang="zh-CN" altLang="en-US" sz="2800">
                <a:ea typeface="SimSun" charset="0"/>
              </a:rPr>
              <a:t>，例如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“</a:t>
            </a: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hel</a:t>
            </a:r>
            <a:r>
              <a:rPr lang="en-US" altLang="zh-CN" sz="2800" b="1">
                <a:solidFill>
                  <a:schemeClr val="bg1">
                    <a:lumMod val="65000"/>
                  </a:schemeClr>
                </a:solidFill>
                <a:ea typeface="SimSun" charset="0"/>
                <a:sym typeface="+mn-ea"/>
              </a:rPr>
              <a:t>l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o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hel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lo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”.find(“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lo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”, 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4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) </a:t>
            </a:r>
            <a:r>
              <a:rPr lang="zh-CN" altLang="en-US" sz="2800">
                <a:ea typeface="SimSun" charset="0"/>
                <a:sym typeface="+mn-ea"/>
              </a:rPr>
              <a:t>会得到</a:t>
            </a:r>
            <a:r>
              <a:rPr lang="en-US" altLang="zh-CN" sz="2800">
                <a:ea typeface="SimSun" charset="0"/>
                <a:sym typeface="+mn-ea"/>
              </a:rPr>
              <a:t> 8</a:t>
            </a:r>
            <a:r>
              <a:rPr lang="zh-CN" altLang="en-US" sz="2800">
                <a:ea typeface="SimSun" charset="0"/>
                <a:sym typeface="+mn-ea"/>
              </a:rPr>
              <a:t>，因为</a:t>
            </a:r>
            <a:r>
              <a:rPr lang="en-US" altLang="zh-CN" sz="2800">
                <a:ea typeface="SimSun" charset="0"/>
                <a:sym typeface="+mn-ea"/>
              </a:rPr>
              <a:t> pos </a:t>
            </a:r>
            <a:r>
              <a:rPr lang="zh-CN" altLang="en-US" sz="2800">
                <a:ea typeface="SimSun" charset="0"/>
                <a:sym typeface="+mn-ea"/>
              </a:rPr>
              <a:t>为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>
                <a:solidFill>
                  <a:schemeClr val="tx1"/>
                </a:solidFill>
                <a:ea typeface="SimSun" charset="0"/>
                <a:sym typeface="+mn-ea"/>
              </a:rPr>
              <a:t>4</a:t>
            </a:r>
            <a:r>
              <a:rPr lang="zh-CN" altLang="en-US" sz="2800">
                <a:ea typeface="SimSun" charset="0"/>
                <a:sym typeface="+mn-ea"/>
              </a:rPr>
              <a:t>，</a:t>
            </a:r>
            <a:r>
              <a:rPr lang="zh-CN" altLang="en-US" sz="2800" b="1">
                <a:solidFill>
                  <a:srgbClr val="C00000"/>
                </a:solidFill>
                <a:ea typeface="SimSun" charset="0"/>
                <a:sym typeface="+mn-ea"/>
              </a:rPr>
              <a:t>前四个</a:t>
            </a:r>
            <a:r>
              <a:rPr lang="zh-CN" altLang="en-US" sz="2800">
                <a:ea typeface="SimSun" charset="0"/>
                <a:sym typeface="+mn-ea"/>
              </a:rPr>
              <a:t>字符被排除掉了，这样其实等价于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“o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hel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lo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”.find(“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lo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”) + 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4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此外还有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find(</a:t>
            </a:r>
            <a:r>
              <a:rPr lang="en-US" altLang="zh-CN" sz="2800" b="1">
                <a:solidFill>
                  <a:srgbClr val="0070C0"/>
                </a:solidFill>
                <a:ea typeface="SimSun" charset="0"/>
                <a:sym typeface="+mn-ea"/>
              </a:rPr>
              <a:t>“str”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, pos, </a:t>
            </a:r>
            <a:r>
              <a:rPr lang="en-US" altLang="zh-CN" sz="2800" b="1">
                <a:solidFill>
                  <a:srgbClr val="0070C0"/>
                </a:solidFill>
                <a:ea typeface="SimSun" charset="0"/>
                <a:sym typeface="+mn-ea"/>
              </a:rPr>
              <a:t>len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)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zh-CN" altLang="en-US" sz="2800">
                <a:ea typeface="SimSun" charset="0"/>
                <a:sym typeface="+mn-ea"/>
              </a:rPr>
              <a:t>和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find(</a:t>
            </a:r>
            <a:r>
              <a:rPr lang="en-US" altLang="zh-CN" sz="2800" b="1">
                <a:solidFill>
                  <a:srgbClr val="0070C0"/>
                </a:solidFill>
                <a:ea typeface="SimSun" charset="0"/>
                <a:sym typeface="+mn-ea"/>
              </a:rPr>
              <a:t>“str”.substr(0, len)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, pos)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zh-CN" altLang="en-US" sz="2800">
                <a:ea typeface="SimSun" charset="0"/>
                <a:sym typeface="+mn-ea"/>
              </a:rPr>
              <a:t>等价，用于要查询的字符串</a:t>
            </a:r>
            <a:r>
              <a:rPr lang="zh-CN" altLang="en-US" sz="2800" b="1">
                <a:ea typeface="SimSun" charset="0"/>
                <a:sym typeface="+mn-ea"/>
              </a:rPr>
              <a:t>已经确定长度</a:t>
            </a:r>
            <a:r>
              <a:rPr lang="zh-CN" altLang="en-US" sz="2800">
                <a:ea typeface="SimSun" charset="0"/>
                <a:sym typeface="+mn-ea"/>
              </a:rPr>
              <a:t>，或者要查询的字符串</a:t>
            </a:r>
            <a:r>
              <a:rPr lang="zh-CN" altLang="en-US" sz="2800" b="1">
                <a:ea typeface="SimSun" charset="0"/>
                <a:sym typeface="+mn-ea"/>
              </a:rPr>
              <a:t>是个切片</a:t>
            </a:r>
            <a:r>
              <a:rPr lang="zh-CN" altLang="en-US" sz="2800" b="1">
                <a:ea typeface="SimSun" charset="0"/>
                <a:sym typeface="+mn-ea"/>
              </a:rPr>
              <a:t>（</a:t>
            </a:r>
            <a:r>
              <a:rPr lang="en-US" altLang="zh-CN" sz="2800" b="1">
                <a:ea typeface="SimSun" charset="0"/>
                <a:sym typeface="+mn-ea"/>
              </a:rPr>
              <a:t>string_view</a:t>
            </a:r>
            <a:r>
              <a:rPr lang="zh-CN" altLang="en-US" sz="2800" b="1">
                <a:ea typeface="SimSun" charset="0"/>
                <a:sym typeface="+mn-ea"/>
              </a:rPr>
              <a:t>）</a:t>
            </a:r>
            <a:r>
              <a:rPr lang="zh-CN" altLang="en-US" sz="2800">
                <a:ea typeface="SimSun" charset="0"/>
                <a:sym typeface="+mn-ea"/>
              </a:rPr>
              <a:t>的情况。若不指定这个长度</a:t>
            </a:r>
            <a:r>
              <a:rPr lang="en-US" altLang="zh-CN" sz="2800">
                <a:ea typeface="SimSun" charset="0"/>
                <a:sym typeface="+mn-ea"/>
              </a:rPr>
              <a:t> len</a:t>
            </a:r>
            <a:r>
              <a:rPr lang="zh-CN" altLang="en-US" sz="2800">
                <a:ea typeface="SimSun" charset="0"/>
                <a:sym typeface="+mn-ea"/>
              </a:rPr>
              <a:t>，则默认是</a:t>
            </a:r>
            <a:r>
              <a:rPr lang="en-US" altLang="zh-CN" sz="2800">
                <a:ea typeface="SimSun" charset="0"/>
                <a:sym typeface="+mn-ea"/>
              </a:rPr>
              <a:t> C </a:t>
            </a:r>
            <a:r>
              <a:rPr lang="zh-CN" altLang="en-US" sz="2800">
                <a:ea typeface="SimSun" charset="0"/>
                <a:sym typeface="+mn-ea"/>
              </a:rPr>
              <a:t>语言的</a:t>
            </a:r>
            <a:r>
              <a:rPr lang="en-US" altLang="zh-CN" sz="2800">
                <a:ea typeface="SimSun" charset="0"/>
                <a:sym typeface="+mn-ea"/>
              </a:rPr>
              <a:t> 0 </a:t>
            </a:r>
            <a:r>
              <a:rPr lang="zh-CN" altLang="en-US" sz="2800">
                <a:ea typeface="SimSun" charset="0"/>
                <a:sym typeface="+mn-ea"/>
              </a:rPr>
              <a:t>结尾字符串，</a:t>
            </a:r>
            <a:r>
              <a:rPr lang="en-US" altLang="zh-CN" sz="2800">
                <a:ea typeface="SimSun" charset="0"/>
                <a:sym typeface="+mn-ea"/>
              </a:rPr>
              <a:t>find </a:t>
            </a:r>
            <a:r>
              <a:rPr lang="zh-CN" altLang="en-US" sz="2800">
                <a:ea typeface="SimSun" charset="0"/>
                <a:sym typeface="+mn-ea"/>
              </a:rPr>
              <a:t>还要</a:t>
            </a:r>
            <a:r>
              <a:rPr lang="zh-CN" altLang="en-US" sz="2800">
                <a:ea typeface="SimSun" charset="0"/>
                <a:sym typeface="+mn-ea"/>
              </a:rPr>
              <a:t>去求</a:t>
            </a:r>
            <a:r>
              <a:rPr lang="en-US" altLang="zh-CN" sz="2800">
                <a:ea typeface="SimSun" charset="0"/>
                <a:sym typeface="+mn-ea"/>
              </a:rPr>
              <a:t> len = strlen(“str”)</a:t>
            </a:r>
            <a:r>
              <a:rPr lang="zh-CN" altLang="en-US" sz="2800">
                <a:ea typeface="SimSun" charset="0"/>
                <a:sym typeface="+mn-ea"/>
              </a:rPr>
              <a:t>，相对低效。</a:t>
            </a:r>
            <a:endParaRPr lang="zh-CN" altLang="en-US" sz="28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find </a:t>
            </a:r>
            <a:r>
              <a:rPr lang="zh-CN" altLang="en-US">
                <a:ea typeface="SimSun" charset="0"/>
                <a:sym typeface="+mn-ea"/>
              </a:rPr>
              <a:t>寻找子字符串</a:t>
            </a:r>
            <a:endParaRPr lang="en-US"/>
          </a:p>
        </p:txBody>
      </p:sp>
      <p:pic>
        <p:nvPicPr>
          <p:cNvPr id="6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59430" y="1600200"/>
            <a:ext cx="6071870" cy="45262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find </a:t>
            </a:r>
            <a:r>
              <a:rPr lang="zh-CN" altLang="en-US">
                <a:ea typeface="SimSun" charset="0"/>
              </a:rPr>
              <a:t>应用</a:t>
            </a:r>
            <a:r>
              <a:rPr lang="zh-CN" altLang="en-US">
                <a:ea typeface="SimSun" charset="0"/>
              </a:rPr>
              <a:t>案例：计算子字符串出现了多少次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84170" y="1781810"/>
            <a:ext cx="6423660" cy="5076190"/>
          </a:xfrm>
          <a:prstGeom prst="rect">
            <a:avLst/>
          </a:prstGeom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官方文档对</a:t>
            </a:r>
            <a:r>
              <a:rPr lang="en-US" altLang="zh-CN">
                <a:ea typeface="SimSun" charset="0"/>
              </a:rPr>
              <a:t> find </a:t>
            </a:r>
            <a:r>
              <a:rPr lang="zh-CN" altLang="en-US">
                <a:ea typeface="SimSun" charset="0"/>
              </a:rPr>
              <a:t>的描述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772535" y="1223645"/>
            <a:ext cx="4646930" cy="527939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713355" y="6489700"/>
            <a:ext cx="67652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https://en.cppreference.com/w/cpp/string/basic_string/find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关于控制字符的一个冷知识</a:t>
            </a:r>
            <a:endParaRPr lang="zh-CN" altLang="en-US">
              <a:ea typeface="SimSun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7290" y="1600200"/>
            <a:ext cx="6595110" cy="4526280"/>
          </a:xfrm>
        </p:spPr>
        <p:txBody>
          <a:bodyPr/>
          <a:p>
            <a:r>
              <a:rPr lang="zh-CN" altLang="en-US" sz="2000">
                <a:ea typeface="SimSun" charset="0"/>
                <a:sym typeface="+mn-ea"/>
              </a:rPr>
              <a:t>除此之外，因为</a:t>
            </a:r>
            <a:r>
              <a:rPr lang="en-US" altLang="zh-CN" sz="2000">
                <a:ea typeface="SimSun" charset="0"/>
                <a:sym typeface="+mn-ea"/>
              </a:rPr>
              <a:t> ^D </a:t>
            </a:r>
            <a:r>
              <a:rPr lang="zh-CN" altLang="en-US" sz="2000">
                <a:ea typeface="SimSun" charset="0"/>
                <a:sym typeface="+mn-ea"/>
              </a:rPr>
              <a:t>是</a:t>
            </a:r>
            <a:r>
              <a:rPr lang="zh-CN" altLang="en-US" sz="2000">
                <a:ea typeface="SimSun" charset="0"/>
                <a:sym typeface="+mn-ea"/>
              </a:rPr>
              <a:t>“</a:t>
            </a:r>
            <a:r>
              <a:rPr lang="zh-CN" altLang="en-US" sz="2000">
                <a:ea typeface="SimSun" charset="0"/>
                <a:sym typeface="+mn-ea"/>
              </a:rPr>
              <a:t>传输终止符”，还可以在控制台输入</a:t>
            </a:r>
            <a:r>
              <a:rPr lang="en-US" altLang="zh-CN" sz="2000">
                <a:ea typeface="SimSun" charset="0"/>
                <a:sym typeface="+mn-ea"/>
              </a:rPr>
              <a:t> Ctrl+D </a:t>
            </a:r>
            <a:r>
              <a:rPr lang="zh-CN" altLang="en-US" sz="2000">
                <a:ea typeface="SimSun" charset="0"/>
                <a:sym typeface="+mn-ea"/>
              </a:rPr>
              <a:t>来关闭标准输入流，终止正在读取他的程序。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小彭老师常用</a:t>
            </a:r>
            <a:r>
              <a:rPr lang="en-US" altLang="zh-CN" sz="2000">
                <a:ea typeface="SimSun" charset="0"/>
                <a:sym typeface="+mn-ea"/>
              </a:rPr>
              <a:t> Ctrl+D </a:t>
            </a:r>
            <a:r>
              <a:rPr lang="zh-CN" altLang="en-US" sz="2000">
                <a:ea typeface="SimSun" charset="0"/>
                <a:sym typeface="+mn-ea"/>
              </a:rPr>
              <a:t>来快速关闭一个</a:t>
            </a:r>
            <a:r>
              <a:rPr lang="en-US" altLang="zh-CN" sz="2000">
                <a:ea typeface="SimSun" charset="0"/>
                <a:sym typeface="+mn-ea"/>
              </a:rPr>
              <a:t> shell</a:t>
            </a:r>
            <a:r>
              <a:rPr lang="zh-CN" altLang="en-US" sz="2000">
                <a:ea typeface="SimSun" charset="0"/>
                <a:sym typeface="+mn-ea"/>
              </a:rPr>
              <a:t>（和输入</a:t>
            </a:r>
            <a:r>
              <a:rPr lang="en-US" altLang="zh-CN" sz="2000">
                <a:ea typeface="SimSun" charset="0"/>
                <a:sym typeface="+mn-ea"/>
              </a:rPr>
              <a:t> exit </a:t>
            </a:r>
            <a:r>
              <a:rPr lang="zh-CN" altLang="en-US" sz="2000">
                <a:ea typeface="SimSun" charset="0"/>
                <a:sym typeface="+mn-ea"/>
              </a:rPr>
              <a:t>命令的效果一样）。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</a:rPr>
              <a:t>以及按</a:t>
            </a:r>
            <a:r>
              <a:rPr lang="en-US" altLang="zh-CN" sz="2000">
                <a:ea typeface="SimSun" charset="0"/>
              </a:rPr>
              <a:t> Ctrl+I </a:t>
            </a:r>
            <a:r>
              <a:rPr lang="zh-CN" altLang="en-US" sz="2000">
                <a:ea typeface="SimSun" charset="0"/>
              </a:rPr>
              <a:t>的效果其实和</a:t>
            </a:r>
            <a:r>
              <a:rPr lang="en-US" altLang="zh-CN" sz="2000">
                <a:ea typeface="SimSun" charset="0"/>
              </a:rPr>
              <a:t> Tab </a:t>
            </a:r>
            <a:r>
              <a:rPr lang="zh-CN" altLang="en-US" sz="2000">
                <a:ea typeface="SimSun" charset="0"/>
              </a:rPr>
              <a:t>键一样，按</a:t>
            </a:r>
            <a:r>
              <a:rPr lang="en-US" altLang="zh-CN" sz="2000">
                <a:ea typeface="SimSun" charset="0"/>
              </a:rPr>
              <a:t> Ctrl+J </a:t>
            </a:r>
            <a:r>
              <a:rPr lang="zh-CN" altLang="en-US" sz="2000">
                <a:ea typeface="SimSun" charset="0"/>
              </a:rPr>
              <a:t>的效果和</a:t>
            </a:r>
            <a:r>
              <a:rPr lang="en-US" altLang="zh-CN" sz="2000">
                <a:ea typeface="SimSun" charset="0"/>
              </a:rPr>
              <a:t> Enter </a:t>
            </a:r>
            <a:r>
              <a:rPr lang="zh-CN" altLang="en-US" sz="2000">
                <a:ea typeface="SimSun" charset="0"/>
              </a:rPr>
              <a:t>键一样，按</a:t>
            </a:r>
            <a:r>
              <a:rPr lang="en-US" altLang="zh-CN" sz="2000">
                <a:ea typeface="SimSun" charset="0"/>
              </a:rPr>
              <a:t> Ctrl+H </a:t>
            </a:r>
            <a:r>
              <a:rPr lang="zh-CN" altLang="en-US" sz="2000">
                <a:ea typeface="SimSun" charset="0"/>
              </a:rPr>
              <a:t>的效果和退格键一样。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这是因为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表中规定</a:t>
            </a:r>
            <a:r>
              <a:rPr lang="en-US" altLang="zh-CN" sz="2000">
                <a:ea typeface="SimSun" charset="0"/>
              </a:rPr>
              <a:t> ^I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‘\t’</a:t>
            </a:r>
            <a:r>
              <a:rPr lang="zh-CN" altLang="en-US" sz="2000">
                <a:ea typeface="SimSun" charset="0"/>
              </a:rPr>
              <a:t>，</a:t>
            </a:r>
            <a:r>
              <a:rPr lang="en-US" altLang="zh-CN" sz="2000">
                <a:ea typeface="SimSun" charset="0"/>
              </a:rPr>
              <a:t>^J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‘\n’</a:t>
            </a:r>
            <a:r>
              <a:rPr lang="zh-CN" altLang="en-US" sz="2000">
                <a:ea typeface="SimSun" charset="0"/>
              </a:rPr>
              <a:t>，</a:t>
            </a:r>
            <a:r>
              <a:rPr lang="en-US" altLang="zh-CN" sz="2000">
                <a:ea typeface="SimSun" charset="0"/>
              </a:rPr>
              <a:t>^H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‘\b’</a:t>
            </a:r>
            <a:r>
              <a:rPr lang="zh-CN" altLang="en-US" sz="2000">
                <a:ea typeface="SimSun" charset="0"/>
              </a:rPr>
              <a:t>，所以以前原始的计算机键盘上其实还没有</a:t>
            </a:r>
            <a:r>
              <a:rPr lang="en-US" altLang="zh-CN" sz="2000">
                <a:ea typeface="SimSun" charset="0"/>
              </a:rPr>
              <a:t> Enter </a:t>
            </a:r>
            <a:r>
              <a:rPr lang="zh-CN" altLang="en-US" sz="2000">
                <a:ea typeface="SimSun" charset="0"/>
              </a:rPr>
              <a:t>键，大家都是按</a:t>
            </a:r>
            <a:r>
              <a:rPr lang="en-US" altLang="zh-CN" sz="2000">
                <a:ea typeface="SimSun" charset="0"/>
              </a:rPr>
              <a:t> Ctrl+J </a:t>
            </a:r>
            <a:r>
              <a:rPr lang="zh-CN" altLang="en-US" sz="2000">
                <a:ea typeface="SimSun" charset="0"/>
              </a:rPr>
              <a:t>来换行的</a:t>
            </a:r>
            <a:r>
              <a:rPr lang="en-US" altLang="zh-CN" sz="2000">
                <a:ea typeface="SimSun" charset="0"/>
              </a:rPr>
              <a:t>……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不过，如果直接在控制台输入</a:t>
            </a:r>
            <a:r>
              <a:rPr lang="en-US" altLang="zh-CN" sz="2000">
                <a:ea typeface="SimSun" charset="0"/>
              </a:rPr>
              <a:t> ‘^’ </a:t>
            </a:r>
            <a:r>
              <a:rPr lang="zh-CN" altLang="en-US" sz="2000">
                <a:ea typeface="SimSun" charset="0"/>
              </a:rPr>
              <a:t>和</a:t>
            </a:r>
            <a:r>
              <a:rPr lang="en-US" altLang="zh-CN" sz="2000">
                <a:ea typeface="SimSun" charset="0"/>
              </a:rPr>
              <a:t> ‘C’ </a:t>
            </a:r>
            <a:r>
              <a:rPr lang="zh-CN" altLang="en-US" sz="2000">
                <a:ea typeface="SimSun" charset="0"/>
              </a:rPr>
              <a:t>两个字符并没有</a:t>
            </a:r>
            <a:r>
              <a:rPr lang="en-US" altLang="zh-CN" sz="2000">
                <a:ea typeface="SimSun" charset="0"/>
              </a:rPr>
              <a:t> Ctrl+C </a:t>
            </a:r>
            <a:r>
              <a:rPr lang="zh-CN" altLang="en-US" sz="2000">
                <a:ea typeface="SimSun" charset="0"/>
              </a:rPr>
              <a:t>的效果哦！因为</a:t>
            </a:r>
            <a:r>
              <a:rPr lang="en-US" altLang="zh-CN" sz="2000">
                <a:ea typeface="SimSun" charset="0"/>
              </a:rPr>
              <a:t> ‘^C’ </a:t>
            </a:r>
            <a:r>
              <a:rPr lang="zh-CN" altLang="en-US" sz="2000">
                <a:ea typeface="SimSun" charset="0"/>
              </a:rPr>
              <a:t>是</a:t>
            </a:r>
            <a:r>
              <a:rPr lang="en-US" altLang="zh-CN" sz="2000">
                <a:ea typeface="SimSun" charset="0"/>
              </a:rPr>
              <a:t> Ctrl+C </a:t>
            </a:r>
            <a:r>
              <a:rPr lang="zh-CN" altLang="en-US" sz="2000">
                <a:ea typeface="SimSun" charset="0"/>
              </a:rPr>
              <a:t>输入之后一次性显示出来的，并不是真的说</a:t>
            </a:r>
            <a:r>
              <a:rPr lang="en-US" altLang="zh-CN" sz="2000">
                <a:ea typeface="SimSun" charset="0"/>
              </a:rPr>
              <a:t> Ctrl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‘^’ </a:t>
            </a:r>
            <a:r>
              <a:rPr lang="zh-CN" altLang="en-US" sz="2000">
                <a:ea typeface="SimSun" charset="0"/>
              </a:rPr>
              <a:t>这个字符。</a:t>
            </a:r>
            <a:endParaRPr lang="en-US" altLang="zh-CN" sz="2000">
              <a:ea typeface="SimSu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575" y="5028565"/>
            <a:ext cx="4895850" cy="3143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5680075"/>
            <a:ext cx="4838700" cy="676275"/>
          </a:xfrm>
          <a:prstGeom prst="rect">
            <a:avLst/>
          </a:prstGeom>
        </p:spPr>
      </p:pic>
      <p:pic>
        <p:nvPicPr>
          <p:cNvPr id="10" name="Content Placeholder 6"/>
          <p:cNvPicPr>
            <a:picLocks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0" y="3422650"/>
            <a:ext cx="5030470" cy="9620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反向查找</a:t>
            </a:r>
            <a:r>
              <a:rPr lang="en-US" altLang="zh-CN">
                <a:ea typeface="SimSun" charset="0"/>
              </a:rPr>
              <a:t> rfind</a:t>
            </a:r>
            <a:endParaRPr lang="en-US" altLang="zh-CN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find </a:t>
            </a:r>
            <a:r>
              <a:rPr lang="zh-CN" altLang="en-US">
                <a:ea typeface="SimSun" charset="0"/>
              </a:rPr>
              <a:t>是从字符串头部开始查找，返回第一次出现的地方。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而</a:t>
            </a:r>
            <a:r>
              <a:rPr lang="en-US" altLang="zh-CN">
                <a:ea typeface="SimSun" charset="0"/>
              </a:rPr>
              <a:t> rfind </a:t>
            </a:r>
            <a:r>
              <a:rPr lang="zh-CN" altLang="en-US">
                <a:ea typeface="SimSun" charset="0"/>
              </a:rPr>
              <a:t>则是从尾部开始查找，返回最后一次出现的地方。</a:t>
            </a:r>
            <a:endParaRPr lang="zh-CN" altLang="en-US">
              <a:ea typeface="SimSun" charset="0"/>
            </a:endParaRPr>
          </a:p>
          <a:p>
            <a:r>
              <a:rPr lang="zh-CN" altLang="en-US">
                <a:ea typeface="SimSun" charset="0"/>
              </a:rPr>
              <a:t>例如</a:t>
            </a:r>
            <a:r>
              <a:rPr lang="en-US" altLang="zh-CN">
                <a:ea typeface="SimSun" charset="0"/>
              </a:rPr>
              <a:t> </a:t>
            </a:r>
            <a:r>
              <a:rPr lang="en-US" altLang="zh-CN">
                <a:solidFill>
                  <a:srgbClr val="0070C0"/>
                </a:solidFill>
                <a:ea typeface="SimSun" charset="0"/>
              </a:rPr>
              <a:t>“he</a:t>
            </a:r>
            <a:r>
              <a:rPr lang="en-US" altLang="zh-CN" b="1">
                <a:solidFill>
                  <a:srgbClr val="0070C0"/>
                </a:solidFill>
                <a:ea typeface="SimSun" charset="0"/>
              </a:rPr>
              <a:t>ll</a:t>
            </a:r>
            <a:r>
              <a:rPr lang="en-US" altLang="zh-CN">
                <a:solidFill>
                  <a:srgbClr val="0070C0"/>
                </a:solidFill>
                <a:ea typeface="SimSun" charset="0"/>
              </a:rPr>
              <a:t>owor</a:t>
            </a:r>
            <a:r>
              <a:rPr lang="en-US" altLang="zh-CN" b="1">
                <a:solidFill>
                  <a:srgbClr val="7030A0"/>
                </a:solidFill>
                <a:ea typeface="SimSun" charset="0"/>
              </a:rPr>
              <a:t>l</a:t>
            </a:r>
            <a:r>
              <a:rPr lang="en-US" altLang="zh-CN">
                <a:solidFill>
                  <a:srgbClr val="0070C0"/>
                </a:solidFill>
                <a:ea typeface="SimSun" charset="0"/>
              </a:rPr>
              <a:t>d”.rfind(‘</a:t>
            </a:r>
            <a:r>
              <a:rPr lang="en-US" altLang="zh-CN" b="1">
                <a:solidFill>
                  <a:srgbClr val="7030A0"/>
                </a:solidFill>
                <a:ea typeface="SimSun" charset="0"/>
              </a:rPr>
              <a:t>l</a:t>
            </a:r>
            <a:r>
              <a:rPr lang="en-US" altLang="zh-CN">
                <a:solidFill>
                  <a:srgbClr val="0070C0"/>
                </a:solidFill>
                <a:ea typeface="SimSun" charset="0"/>
              </a:rPr>
              <a:t>’)</a:t>
            </a:r>
            <a:r>
              <a:rPr lang="en-US" altLang="zh-CN">
                <a:ea typeface="SimSun" charset="0"/>
              </a:rPr>
              <a:t> </a:t>
            </a:r>
            <a:r>
              <a:rPr lang="zh-CN" altLang="en-US">
                <a:ea typeface="SimSun" charset="0"/>
              </a:rPr>
              <a:t>会返回</a:t>
            </a:r>
            <a:r>
              <a:rPr lang="en-US" altLang="zh-CN">
                <a:ea typeface="SimSun" charset="0"/>
              </a:rPr>
              <a:t> </a:t>
            </a:r>
            <a:r>
              <a:rPr lang="en-US" altLang="zh-CN">
                <a:solidFill>
                  <a:srgbClr val="7030A0"/>
                </a:solidFill>
                <a:ea typeface="SimSun" charset="0"/>
              </a:rPr>
              <a:t>8</a:t>
            </a:r>
            <a:r>
              <a:rPr lang="zh-CN" altLang="en-US">
                <a:ea typeface="SimSun" charset="0"/>
              </a:rPr>
              <a:t>，因为</a:t>
            </a:r>
            <a:r>
              <a:rPr lang="en-US" altLang="zh-CN">
                <a:ea typeface="SimSun" charset="0"/>
              </a:rPr>
              <a:t> rfind </a:t>
            </a:r>
            <a:r>
              <a:rPr lang="zh-CN" altLang="en-US">
                <a:ea typeface="SimSun" charset="0"/>
              </a:rPr>
              <a:t>是优先从尾部开始查找的。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rfind </a:t>
            </a:r>
            <a:r>
              <a:rPr lang="zh-CN" altLang="en-US">
                <a:ea typeface="SimSun" charset="0"/>
              </a:rPr>
              <a:t>和</a:t>
            </a:r>
            <a:r>
              <a:rPr lang="en-US" altLang="zh-CN">
                <a:ea typeface="SimSun" charset="0"/>
              </a:rPr>
              <a:t> find </a:t>
            </a:r>
            <a:r>
              <a:rPr lang="zh-CN" altLang="en-US">
                <a:ea typeface="SimSun" charset="0"/>
              </a:rPr>
              <a:t>的最坏复杂度都为</a:t>
            </a:r>
            <a:r>
              <a:rPr lang="en-US" altLang="zh-CN">
                <a:ea typeface="SimSun" charset="0"/>
              </a:rPr>
              <a:t> O(n)</a:t>
            </a:r>
            <a:r>
              <a:rPr lang="zh-CN" altLang="en-US">
                <a:ea typeface="SimSun" charset="0"/>
              </a:rPr>
              <a:t>，最好复杂度都为</a:t>
            </a:r>
            <a:r>
              <a:rPr lang="en-US" altLang="zh-CN">
                <a:ea typeface="SimSun" charset="0"/>
              </a:rPr>
              <a:t> O(1)</a:t>
            </a:r>
            <a:r>
              <a:rPr lang="zh-CN" altLang="en-US">
                <a:ea typeface="SimSun" charset="0"/>
              </a:rPr>
              <a:t>。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find_first_of </a:t>
            </a:r>
            <a:r>
              <a:rPr lang="zh-CN" altLang="en-US">
                <a:ea typeface="SimSun" charset="0"/>
              </a:rPr>
              <a:t>寻找集合内</a:t>
            </a:r>
            <a:r>
              <a:rPr lang="zh-CN" altLang="en-US">
                <a:ea typeface="SimSun" charset="0"/>
                <a:sym typeface="+mn-ea"/>
              </a:rPr>
              <a:t>任意</a:t>
            </a:r>
            <a:r>
              <a:rPr lang="zh-CN" altLang="en-US">
                <a:ea typeface="SimSun" charset="0"/>
              </a:rPr>
              <a:t>字符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400">
                <a:solidFill>
                  <a:srgbClr val="002060"/>
                </a:solidFill>
                <a:sym typeface="+mn-ea"/>
              </a:rPr>
              <a:t>size_t find_first_of(string const &amp;s, size_t pos = 0) const noexcept;</a:t>
            </a:r>
            <a:endParaRPr lang="en-US" sz="2400">
              <a:solidFill>
                <a:srgbClr val="002060"/>
              </a:solidFill>
            </a:endParaRPr>
          </a:p>
          <a:p>
            <a:r>
              <a:rPr lang="en-US" sz="2400">
                <a:solidFill>
                  <a:srgbClr val="002060"/>
                </a:solidFill>
              </a:rPr>
              <a:t>size_t find_first_of(const char *s, size_t pos = 0) const noexcept;</a:t>
            </a:r>
            <a:endParaRPr lang="en-US" sz="2400">
              <a:solidFill>
                <a:srgbClr val="002060"/>
              </a:solidFill>
            </a:endParaRPr>
          </a:p>
          <a:p>
            <a:r>
              <a:rPr lang="en-US" sz="2400">
                <a:solidFill>
                  <a:srgbClr val="002060"/>
                </a:solidFill>
                <a:sym typeface="+mn-ea"/>
              </a:rPr>
              <a:t>size_t find_first_of(const char *s, size_t pos, size_t n) const noexcept;</a:t>
            </a:r>
            <a:endParaRPr lang="en-US" sz="2400">
              <a:solidFill>
                <a:srgbClr val="002060"/>
              </a:solidFill>
            </a:endParaRPr>
          </a:p>
          <a:p>
            <a:r>
              <a:rPr lang="en-US" sz="2800">
                <a:solidFill>
                  <a:srgbClr val="0070C0"/>
                </a:solidFill>
              </a:rPr>
              <a:t>“str”.find_first_of(“chset”, pos)</a:t>
            </a:r>
            <a:r>
              <a:rPr lang="en-US" sz="2800"/>
              <a:t> </a:t>
            </a:r>
            <a:r>
              <a:rPr lang="zh-CN" altLang="en-US" sz="2800">
                <a:ea typeface="SimSun" charset="0"/>
              </a:rPr>
              <a:t>会从第</a:t>
            </a:r>
            <a:r>
              <a:rPr lang="en-US" altLang="zh-CN" sz="2800">
                <a:ea typeface="SimSun" charset="0"/>
              </a:rPr>
              <a:t> pos </a:t>
            </a:r>
            <a:r>
              <a:rPr lang="zh-CN" altLang="en-US" sz="2800">
                <a:ea typeface="SimSun" charset="0"/>
              </a:rPr>
              <a:t>个字符开始，在</a:t>
            </a:r>
            <a:r>
              <a:rPr lang="en-US" altLang="zh-CN" sz="2800">
                <a:ea typeface="SimSun" charset="0"/>
              </a:rPr>
              <a:t> “str” </a:t>
            </a:r>
            <a:r>
              <a:rPr lang="zh-CN" altLang="en-US" sz="2800">
                <a:ea typeface="SimSun" charset="0"/>
              </a:rPr>
              <a:t>中找到第一个出现的</a:t>
            </a:r>
            <a:r>
              <a:rPr lang="en-US" altLang="zh-CN" sz="2800">
                <a:ea typeface="SimSun" charset="0"/>
              </a:rPr>
              <a:t> ‘c’ </a:t>
            </a:r>
            <a:r>
              <a:rPr lang="zh-CN" altLang="en-US" sz="2800">
                <a:ea typeface="SimSun" charset="0"/>
              </a:rPr>
              <a:t>或</a:t>
            </a:r>
            <a:r>
              <a:rPr lang="en-US" altLang="zh-CN" sz="2800">
                <a:ea typeface="SimSun" charset="0"/>
              </a:rPr>
              <a:t> ‘h’ </a:t>
            </a:r>
            <a:r>
              <a:rPr lang="zh-CN" altLang="en-US" sz="2800">
                <a:ea typeface="SimSun" charset="0"/>
              </a:rPr>
              <a:t>或</a:t>
            </a:r>
            <a:r>
              <a:rPr lang="en-US" altLang="zh-CN" sz="2800">
                <a:ea typeface="SimSun" charset="0"/>
              </a:rPr>
              <a:t> ‘s’ </a:t>
            </a:r>
            <a:r>
              <a:rPr lang="zh-CN" altLang="en-US" sz="2800">
                <a:ea typeface="SimSun" charset="0"/>
              </a:rPr>
              <a:t>或</a:t>
            </a:r>
            <a:r>
              <a:rPr lang="en-US" altLang="zh-CN" sz="2800">
                <a:ea typeface="SimSun" charset="0"/>
              </a:rPr>
              <a:t> ‘e’ </a:t>
            </a:r>
            <a:r>
              <a:rPr lang="zh-CN" altLang="en-US" sz="2800">
                <a:ea typeface="SimSun" charset="0"/>
              </a:rPr>
              <a:t>或</a:t>
            </a:r>
            <a:r>
              <a:rPr lang="en-US" altLang="zh-CN" sz="2800">
                <a:ea typeface="SimSun" charset="0"/>
              </a:rPr>
              <a:t> ‘t’ </a:t>
            </a:r>
            <a:r>
              <a:rPr lang="zh-CN" altLang="en-US" sz="2800">
                <a:ea typeface="SimSun" charset="0"/>
              </a:rPr>
              <a:t>字符，并返回他所在的位置。如果都找不到，则会返回</a:t>
            </a:r>
            <a:r>
              <a:rPr lang="en-US" altLang="zh-CN" sz="2800">
                <a:ea typeface="SimSun" charset="0"/>
              </a:rPr>
              <a:t> -1</a:t>
            </a:r>
            <a:r>
              <a:rPr lang="zh-CN" altLang="en-US" sz="2800">
                <a:ea typeface="SimSun" charset="0"/>
              </a:rPr>
              <a:t>（</a:t>
            </a:r>
            <a:r>
              <a:rPr lang="en-US" altLang="zh-CN" sz="2800">
                <a:ea typeface="SimSun" charset="0"/>
              </a:rPr>
              <a:t>string::npos</a:t>
            </a:r>
            <a:r>
              <a:rPr lang="zh-CN" altLang="en-US" sz="2800">
                <a:ea typeface="SimSun" charset="0"/>
              </a:rPr>
              <a:t>）。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没错，这个</a:t>
            </a:r>
            <a:r>
              <a:rPr lang="en-US" altLang="zh-CN" sz="2800">
                <a:ea typeface="SimSun" charset="0"/>
              </a:rPr>
              <a:t> “chset” </a:t>
            </a:r>
            <a:r>
              <a:rPr lang="zh-CN" altLang="en-US" sz="2800">
                <a:ea typeface="SimSun" charset="0"/>
              </a:rPr>
              <a:t>是个字符的</a:t>
            </a:r>
            <a:r>
              <a:rPr lang="zh-CN" altLang="en-US" sz="2800" b="1">
                <a:ea typeface="SimSun" charset="0"/>
              </a:rPr>
              <a:t>集合</a:t>
            </a:r>
            <a:r>
              <a:rPr lang="zh-CN" altLang="en-US" sz="2800">
                <a:ea typeface="SimSun" charset="0"/>
              </a:rPr>
              <a:t>，顺序无所谓，重复没有用。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如果不指定</a:t>
            </a:r>
            <a:r>
              <a:rPr lang="en-US" altLang="zh-CN" sz="2800">
                <a:ea typeface="SimSun" charset="0"/>
              </a:rPr>
              <a:t> pos</a:t>
            </a:r>
            <a:r>
              <a:rPr lang="zh-CN" altLang="en-US" sz="2800">
                <a:ea typeface="SimSun" charset="0"/>
              </a:rPr>
              <a:t>，默认为</a:t>
            </a:r>
            <a:r>
              <a:rPr lang="en-US" altLang="zh-CN" sz="2800">
                <a:ea typeface="SimSun" charset="0"/>
              </a:rPr>
              <a:t> 0</a:t>
            </a:r>
            <a:r>
              <a:rPr lang="zh-CN" altLang="en-US" sz="2800">
                <a:ea typeface="SimSun" charset="0"/>
              </a:rPr>
              <a:t>，从头开始查找。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其实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s.find_first_of(“chset”) </a:t>
            </a:r>
            <a:r>
              <a:rPr lang="zh-CN" altLang="en-US" sz="2800">
                <a:ea typeface="SimSun" charset="0"/>
              </a:rPr>
              <a:t>等价于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min(s.find(‘c’),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s.find(‘h’), s.find(‘s’), s.find(‘e’),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s.find(‘t’))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find_first_of </a:t>
            </a:r>
            <a:r>
              <a:rPr lang="zh-CN" altLang="en-US">
                <a:ea typeface="SimSun" charset="0"/>
                <a:sym typeface="+mn-ea"/>
              </a:rPr>
              <a:t>寻找集合内</a:t>
            </a:r>
            <a:r>
              <a:rPr lang="zh-CN" altLang="en-US">
                <a:ea typeface="SimSun" charset="0"/>
                <a:sym typeface="+mn-ea"/>
              </a:rPr>
              <a:t>任意</a:t>
            </a:r>
            <a:r>
              <a:rPr lang="zh-CN" altLang="en-US">
                <a:ea typeface="SimSun" charset="0"/>
                <a:sym typeface="+mn-ea"/>
              </a:rPr>
              <a:t>字符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85465" y="1600200"/>
            <a:ext cx="601980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find_first_of </a:t>
            </a:r>
            <a:r>
              <a:rPr lang="zh-CN" altLang="en-US">
                <a:ea typeface="SimSun" charset="0"/>
              </a:rPr>
              <a:t>应用</a:t>
            </a:r>
            <a:r>
              <a:rPr lang="zh-CN" altLang="en-US">
                <a:ea typeface="SimSun" charset="0"/>
              </a:rPr>
              <a:t>案例：按空格分割字符串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刚刚说</a:t>
            </a:r>
            <a:r>
              <a:rPr lang="en-US" altLang="zh-CN">
                <a:ea typeface="SimSun" charset="0"/>
              </a:rPr>
              <a:t> ASCII </a:t>
            </a:r>
            <a:r>
              <a:rPr lang="zh-CN" altLang="en-US">
                <a:ea typeface="SimSun" charset="0"/>
              </a:rPr>
              <a:t>的时候提到过</a:t>
            </a:r>
            <a:r>
              <a:rPr lang="en-US" altLang="zh-CN">
                <a:ea typeface="SimSun" charset="0"/>
              </a:rPr>
              <a:t> isspace </a:t>
            </a:r>
            <a:r>
              <a:rPr lang="zh-CN" altLang="en-US">
                <a:ea typeface="SimSun" charset="0"/>
              </a:rPr>
              <a:t>这个函数，他会把</a:t>
            </a:r>
            <a:r>
              <a:rPr lang="en-US" altLang="zh-CN">
                <a:ea typeface="SimSun" charset="0"/>
              </a:rPr>
              <a:t> ‘ ’</a:t>
            </a:r>
            <a:r>
              <a:rPr lang="zh-CN" altLang="en-US">
                <a:ea typeface="SimSun" charset="0"/>
              </a:rPr>
              <a:t>、</a:t>
            </a:r>
            <a:r>
              <a:rPr lang="en-US" altLang="zh-CN">
                <a:ea typeface="SimSun" charset="0"/>
              </a:rPr>
              <a:t>‘\t’</a:t>
            </a:r>
            <a:r>
              <a:rPr lang="zh-CN" altLang="en-US">
                <a:ea typeface="SimSun" charset="0"/>
              </a:rPr>
              <a:t>、</a:t>
            </a:r>
            <a:r>
              <a:rPr lang="en-US" altLang="zh-CN">
                <a:ea typeface="SimSun" charset="0"/>
                <a:sym typeface="+mn-ea"/>
              </a:rPr>
              <a:t>‘\v’</a:t>
            </a:r>
            <a:r>
              <a:rPr lang="zh-CN" altLang="en-US">
                <a:ea typeface="SimSun" charset="0"/>
                <a:sym typeface="+mn-ea"/>
              </a:rPr>
              <a:t>、</a:t>
            </a:r>
            <a:r>
              <a:rPr lang="en-US" altLang="zh-CN">
                <a:ea typeface="SimSun" charset="0"/>
                <a:sym typeface="+mn-ea"/>
              </a:rPr>
              <a:t>‘\f’</a:t>
            </a:r>
            <a:r>
              <a:rPr lang="zh-CN" altLang="en-US">
                <a:ea typeface="SimSun" charset="0"/>
                <a:sym typeface="+mn-ea"/>
              </a:rPr>
              <a:t>、</a:t>
            </a:r>
            <a:r>
              <a:rPr lang="en-US" altLang="zh-CN">
                <a:ea typeface="SimSun" charset="0"/>
                <a:sym typeface="+mn-ea"/>
              </a:rPr>
              <a:t>‘</a:t>
            </a:r>
            <a:r>
              <a:rPr lang="en-US" altLang="zh-CN">
                <a:ea typeface="SimSun" charset="0"/>
              </a:rPr>
              <a:t>\n’</a:t>
            </a:r>
            <a:r>
              <a:rPr lang="zh-CN" altLang="en-US">
                <a:ea typeface="SimSun" charset="0"/>
              </a:rPr>
              <a:t>、</a:t>
            </a:r>
            <a:r>
              <a:rPr lang="en-US" altLang="zh-CN">
                <a:ea typeface="SimSun" charset="0"/>
                <a:sym typeface="+mn-ea"/>
              </a:rPr>
              <a:t>‘</a:t>
            </a:r>
            <a:r>
              <a:rPr lang="en-US" altLang="zh-CN">
                <a:ea typeface="SimSun" charset="0"/>
                <a:sym typeface="+mn-ea"/>
              </a:rPr>
              <a:t>\r’ </a:t>
            </a:r>
            <a:r>
              <a:rPr lang="zh-CN" altLang="en-US">
                <a:ea typeface="SimSun" charset="0"/>
                <a:sym typeface="+mn-ea"/>
              </a:rPr>
              <a:t>识别为空格（因为他们显示出来的确都是空的），我姑且称之为空格类字符（</a:t>
            </a:r>
            <a:r>
              <a:rPr lang="en-US" altLang="zh-CN">
                <a:ea typeface="SimSun" charset="0"/>
                <a:sym typeface="+mn-ea"/>
              </a:rPr>
              <a:t>whitespace</a:t>
            </a:r>
            <a:r>
              <a:rPr lang="zh-CN" altLang="en-US">
                <a:ea typeface="SimSun" charset="0"/>
                <a:sym typeface="+mn-ea"/>
              </a:rPr>
              <a:t>）。</a:t>
            </a:r>
            <a:endParaRPr lang="zh-CN" altLang="en-US">
              <a:ea typeface="SimSun" charset="0"/>
              <a:sym typeface="+mn-ea"/>
            </a:endParaRPr>
          </a:p>
          <a:p>
            <a:r>
              <a:rPr lang="zh-CN" altLang="en-US">
                <a:ea typeface="SimSun" charset="0"/>
                <a:sym typeface="+mn-ea"/>
              </a:rPr>
              <a:t>如何找到第一个出现的空格类字符？如果要找第一个出现的空格，可以用</a:t>
            </a:r>
            <a:r>
              <a:rPr lang="en-US" altLang="zh-CN">
                <a:ea typeface="SimSun" charset="0"/>
                <a:sym typeface="+mn-ea"/>
              </a:rPr>
              <a:t> s.find(‘ </a:t>
            </a:r>
            <a:r>
              <a:rPr lang="en-US" altLang="zh-CN">
                <a:ea typeface="SimSun" charset="0"/>
                <a:sym typeface="+mn-ea"/>
              </a:rPr>
              <a:t>’)</a:t>
            </a:r>
            <a:r>
              <a:rPr lang="zh-CN" altLang="en-US">
                <a:ea typeface="SimSun" charset="0"/>
                <a:sym typeface="+mn-ea"/>
              </a:rPr>
              <a:t>，如果要找到第一个出现的空格类字符？空格类字符是一个集合</a:t>
            </a:r>
            <a:r>
              <a:rPr lang="en-US" altLang="zh-CN">
                <a:ea typeface="SimSun" charset="0"/>
                <a:sym typeface="+mn-ea"/>
              </a:rPr>
              <a:t> {</a:t>
            </a:r>
            <a:r>
              <a:rPr lang="en-US" altLang="zh-CN">
                <a:ea typeface="SimSun" charset="0"/>
                <a:sym typeface="+mn-ea"/>
              </a:rPr>
              <a:t>‘ ’, ‘\t’, </a:t>
            </a:r>
            <a:r>
              <a:rPr lang="en-US" altLang="zh-CN">
                <a:ea typeface="SimSun" charset="0"/>
                <a:sym typeface="+mn-ea"/>
              </a:rPr>
              <a:t>‘\v’, ‘\f’, ‘</a:t>
            </a:r>
            <a:r>
              <a:rPr lang="en-US" altLang="zh-CN">
                <a:ea typeface="SimSun" charset="0"/>
                <a:sym typeface="+mn-ea"/>
              </a:rPr>
              <a:t>\n’, </a:t>
            </a:r>
            <a:r>
              <a:rPr lang="en-US" altLang="zh-CN">
                <a:ea typeface="SimSun" charset="0"/>
                <a:sym typeface="+mn-ea"/>
              </a:rPr>
              <a:t>‘\r’}</a:t>
            </a:r>
            <a:r>
              <a:rPr lang="zh-CN" altLang="en-US">
                <a:ea typeface="SimSun" charset="0"/>
                <a:sym typeface="+mn-ea"/>
              </a:rPr>
              <a:t>，可以作为一个字符串来传给</a:t>
            </a:r>
            <a:r>
              <a:rPr lang="en-US" altLang="zh-CN">
                <a:ea typeface="SimSun" charset="0"/>
                <a:sym typeface="+mn-ea"/>
              </a:rPr>
              <a:t> </a:t>
            </a:r>
            <a:r>
              <a:rPr lang="en-US">
                <a:sym typeface="+mn-ea"/>
              </a:rPr>
              <a:t>find_first_of</a:t>
            </a:r>
            <a:r>
              <a:rPr lang="zh-CN" altLang="en-US">
                <a:ea typeface="SimSun" charset="0"/>
                <a:sym typeface="+mn-ea"/>
              </a:rPr>
              <a:t>，例如：</a:t>
            </a:r>
            <a:r>
              <a:rPr lang="en-US" altLang="zh-CN">
                <a:ea typeface="SimSun" charset="0"/>
                <a:sym typeface="+mn-ea"/>
              </a:rPr>
              <a:t>s.find_first_of(“</a:t>
            </a:r>
            <a:r>
              <a:rPr lang="en-US" altLang="zh-CN">
                <a:ea typeface="SimSun" charset="0"/>
                <a:sym typeface="+mn-ea"/>
              </a:rPr>
              <a:t> \t</a:t>
            </a:r>
            <a:r>
              <a:rPr lang="en-US" altLang="zh-CN">
                <a:ea typeface="SimSun" charset="0"/>
                <a:sym typeface="+mn-ea"/>
              </a:rPr>
              <a:t>\v\f</a:t>
            </a:r>
            <a:r>
              <a:rPr lang="en-US" altLang="zh-CN">
                <a:ea typeface="SimSun" charset="0"/>
                <a:sym typeface="+mn-ea"/>
              </a:rPr>
              <a:t>\n</a:t>
            </a:r>
            <a:r>
              <a:rPr lang="en-US" altLang="zh-CN">
                <a:ea typeface="SimSun" charset="0"/>
                <a:sym typeface="+mn-ea"/>
              </a:rPr>
              <a:t>\r”)</a:t>
            </a:r>
            <a:r>
              <a:rPr lang="zh-CN" altLang="en-US">
                <a:ea typeface="SimSun" charset="0"/>
                <a:sym typeface="+mn-ea"/>
              </a:rPr>
              <a:t>。</a:t>
            </a:r>
            <a:endParaRPr lang="zh-CN" altLang="en-US">
              <a:ea typeface="SimSun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022985" y="6489700"/>
            <a:ext cx="101453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https://www.geeksforgeeks.org/isspace-in-c-and-its-application-to-count-whitespace-characters/</a:t>
            </a:r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find_first_of </a:t>
            </a:r>
            <a:r>
              <a:rPr lang="zh-CN" altLang="en-US">
                <a:ea typeface="SimSun" charset="0"/>
              </a:rPr>
              <a:t>应用</a:t>
            </a:r>
            <a:r>
              <a:rPr lang="zh-CN" altLang="en-US">
                <a:ea typeface="SimSun" charset="0"/>
              </a:rPr>
              <a:t>案例：按空格分割字符串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336925" y="1275715"/>
            <a:ext cx="5517515" cy="5582285"/>
          </a:xfrm>
          <a:prstGeom prst="rect">
            <a:avLst/>
          </a:prstGeom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find_first_not_of</a:t>
            </a:r>
            <a:r>
              <a:rPr lang="en-US">
                <a:sym typeface="+mn-ea"/>
              </a:rPr>
              <a:t> </a:t>
            </a:r>
            <a:r>
              <a:rPr lang="zh-CN" altLang="en-US">
                <a:ea typeface="SimSun" charset="0"/>
                <a:sym typeface="+mn-ea"/>
              </a:rPr>
              <a:t>寻找</a:t>
            </a:r>
            <a:r>
              <a:rPr lang="zh-CN" altLang="en-US" b="1">
                <a:ea typeface="SimSun" charset="0"/>
                <a:sym typeface="+mn-ea"/>
              </a:rPr>
              <a:t>不在</a:t>
            </a:r>
            <a:r>
              <a:rPr lang="zh-CN" altLang="en-US">
                <a:ea typeface="SimSun" charset="0"/>
                <a:sym typeface="+mn-ea"/>
              </a:rPr>
              <a:t>集合内的字符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02385" y="1600200"/>
            <a:ext cx="958659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举一反三：</a:t>
            </a:r>
            <a:r>
              <a:rPr lang="en-US"/>
              <a:t>find_last_of</a:t>
            </a:r>
            <a:r>
              <a:rPr lang="zh-CN" altLang="en-US">
                <a:ea typeface="SimSun" charset="0"/>
              </a:rPr>
              <a:t>、</a:t>
            </a:r>
            <a:r>
              <a:rPr lang="en-US" altLang="zh-CN">
                <a:ea typeface="SimSun" charset="0"/>
              </a:rPr>
              <a:t>find_last_not_of</a:t>
            </a:r>
            <a:endParaRPr lang="en-US" altLang="zh-CN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find </a:t>
            </a:r>
            <a:r>
              <a:rPr lang="zh-CN" altLang="en-US">
                <a:ea typeface="SimSun" charset="0"/>
              </a:rPr>
              <a:t>的反向版本是</a:t>
            </a:r>
            <a:r>
              <a:rPr lang="en-US" altLang="zh-CN">
                <a:ea typeface="SimSun" charset="0"/>
              </a:rPr>
              <a:t> rfind</a:t>
            </a:r>
            <a:r>
              <a:rPr lang="zh-CN" altLang="en-US">
                <a:ea typeface="SimSun" charset="0"/>
              </a:rPr>
              <a:t>。</a:t>
            </a:r>
            <a:endParaRPr lang="en-US" altLang="zh-CN">
              <a:ea typeface="SimSun" charset="0"/>
            </a:endParaRPr>
          </a:p>
          <a:p>
            <a:r>
              <a:rPr lang="en-US">
                <a:sym typeface="+mn-ea"/>
              </a:rPr>
              <a:t>find_first_of </a:t>
            </a:r>
            <a:r>
              <a:rPr lang="zh-CN" altLang="en-US">
                <a:ea typeface="SimSun" charset="0"/>
                <a:sym typeface="+mn-ea"/>
              </a:rPr>
              <a:t>的反向版本是</a:t>
            </a:r>
            <a:r>
              <a:rPr lang="en-US" altLang="zh-CN">
                <a:ea typeface="SimSun" charset="0"/>
                <a:sym typeface="+mn-ea"/>
              </a:rPr>
              <a:t> find_last_of</a:t>
            </a:r>
            <a:r>
              <a:rPr lang="zh-CN" altLang="en-US">
                <a:ea typeface="SimSun" charset="0"/>
                <a:sym typeface="+mn-ea"/>
              </a:rPr>
              <a:t>。</a:t>
            </a:r>
            <a:endParaRPr lang="en-US" altLang="zh-CN">
              <a:ea typeface="SimSun" charset="0"/>
              <a:sym typeface="+mn-ea"/>
            </a:endParaRPr>
          </a:p>
          <a:p>
            <a:r>
              <a:rPr lang="en-US">
                <a:sym typeface="+mn-ea"/>
              </a:rPr>
              <a:t>find_first_</a:t>
            </a:r>
            <a:r>
              <a:rPr lang="en-US" altLang="zh-CN">
                <a:ea typeface="SimSun" charset="0"/>
                <a:sym typeface="+mn-ea"/>
              </a:rPr>
              <a:t>not_</a:t>
            </a:r>
            <a:r>
              <a:rPr lang="en-US">
                <a:sym typeface="+mn-ea"/>
              </a:rPr>
              <a:t>of </a:t>
            </a:r>
            <a:r>
              <a:rPr lang="zh-CN" altLang="en-US">
                <a:ea typeface="SimSun" charset="0"/>
                <a:sym typeface="+mn-ea"/>
              </a:rPr>
              <a:t>的反向版本是</a:t>
            </a:r>
            <a:r>
              <a:rPr lang="en-US" altLang="zh-CN">
                <a:ea typeface="SimSun" charset="0"/>
                <a:sym typeface="+mn-ea"/>
              </a:rPr>
              <a:t> find_last_not_of</a:t>
            </a:r>
            <a:r>
              <a:rPr lang="zh-CN" altLang="en-US">
                <a:ea typeface="SimSun" charset="0"/>
                <a:sym typeface="+mn-ea"/>
              </a:rPr>
              <a:t>。</a:t>
            </a:r>
            <a:endParaRPr lang="zh-CN" altLang="en-US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replace </a:t>
            </a:r>
            <a:r>
              <a:rPr lang="zh-CN" altLang="en-US">
                <a:ea typeface="SimSun" charset="0"/>
              </a:rPr>
              <a:t>替换</a:t>
            </a:r>
            <a:r>
              <a:rPr lang="zh-CN" altLang="en-US">
                <a:ea typeface="SimSun" charset="0"/>
              </a:rPr>
              <a:t>一段</a:t>
            </a:r>
            <a:r>
              <a:rPr lang="zh-CN" altLang="en-US">
                <a:ea typeface="SimSun" charset="0"/>
              </a:rPr>
              <a:t>子字符串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17955"/>
            <a:ext cx="10972800" cy="4525963"/>
          </a:xfrm>
        </p:spPr>
        <p:txBody>
          <a:bodyPr/>
          <a:p>
            <a:r>
              <a:rPr lang="en-US" altLang="zh-CN" sz="2800">
                <a:ea typeface="SimSun" charset="0"/>
              </a:rPr>
              <a:t>replace(pos, len, “str”) </a:t>
            </a:r>
            <a:r>
              <a:rPr lang="zh-CN" altLang="en-US" sz="2800">
                <a:ea typeface="SimSun" charset="0"/>
              </a:rPr>
              <a:t>会把从</a:t>
            </a:r>
            <a:r>
              <a:rPr lang="en-US" altLang="zh-CN" sz="2800">
                <a:ea typeface="SimSun" charset="0"/>
              </a:rPr>
              <a:t> pos </a:t>
            </a:r>
            <a:r>
              <a:rPr lang="zh-CN" altLang="en-US" sz="2800">
                <a:ea typeface="SimSun" charset="0"/>
              </a:rPr>
              <a:t>开始的</a:t>
            </a:r>
            <a:r>
              <a:rPr lang="en-US" altLang="zh-CN" sz="2800">
                <a:ea typeface="SimSun" charset="0"/>
              </a:rPr>
              <a:t> len </a:t>
            </a:r>
            <a:r>
              <a:rPr lang="zh-CN" altLang="en-US" sz="2800">
                <a:ea typeface="SimSun" charset="0"/>
              </a:rPr>
              <a:t>个字符替换为</a:t>
            </a:r>
            <a:r>
              <a:rPr lang="en-US" altLang="zh-CN" sz="2800">
                <a:ea typeface="SimSun" charset="0"/>
              </a:rPr>
              <a:t> “str”</a:t>
            </a:r>
            <a:r>
              <a:rPr lang="zh-CN" altLang="en-US" sz="2800">
                <a:ea typeface="SimSun" charset="0"/>
              </a:rPr>
              <a:t>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例如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“hel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</a:rPr>
              <a:t>lo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world”.replace(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</a:rPr>
              <a:t>4, 2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, “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</a:rPr>
              <a:t>pful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”)</a:t>
            </a:r>
            <a:r>
              <a:rPr lang="en-US" altLang="zh-CN" sz="2800">
                <a:ea typeface="SimSun" charset="0"/>
              </a:rPr>
              <a:t> </a:t>
            </a:r>
            <a:r>
              <a:rPr lang="zh-CN" altLang="en-US" sz="2800">
                <a:ea typeface="SimSun" charset="0"/>
              </a:rPr>
              <a:t>会得到</a:t>
            </a:r>
            <a:r>
              <a:rPr lang="en-US" altLang="zh-CN" sz="2800">
                <a:ea typeface="SimSun" charset="0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“hel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</a:rPr>
              <a:t>pful</a:t>
            </a:r>
            <a:r>
              <a:rPr lang="en-US" altLang="zh-CN" sz="2800">
                <a:solidFill>
                  <a:srgbClr val="0070C0"/>
                </a:solidFill>
                <a:ea typeface="SimSun" charset="0"/>
              </a:rPr>
              <a:t>world”</a:t>
            </a:r>
            <a:r>
              <a:rPr lang="zh-CN" altLang="en-US" sz="2800">
                <a:ea typeface="SimSun" charset="0"/>
              </a:rPr>
              <a:t>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如果</a:t>
            </a:r>
            <a:r>
              <a:rPr lang="en-US" altLang="zh-CN" sz="2800">
                <a:ea typeface="SimSun" charset="0"/>
              </a:rPr>
              <a:t> len </a:t>
            </a:r>
            <a:r>
              <a:rPr lang="zh-CN" altLang="en-US" sz="2800">
                <a:ea typeface="SimSun" charset="0"/>
              </a:rPr>
              <a:t>过大，超出了字符串的长度，则会自动截断，相当于从</a:t>
            </a:r>
            <a:r>
              <a:rPr lang="en-US" altLang="zh-CN" sz="2800">
                <a:ea typeface="SimSun" charset="0"/>
              </a:rPr>
              <a:t> pos </a:t>
            </a:r>
            <a:r>
              <a:rPr lang="zh-CN" altLang="en-US" sz="2800">
                <a:ea typeface="SimSun" charset="0"/>
              </a:rPr>
              <a:t>开始到末尾都被替换。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例如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“hel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loworld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”.replace(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4, 100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, “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pful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”)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zh-CN" altLang="en-US" sz="2800">
                <a:ea typeface="SimSun" charset="0"/>
                <a:sym typeface="+mn-ea"/>
              </a:rPr>
              <a:t>会得到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“hel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pful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”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如果</a:t>
            </a:r>
            <a:r>
              <a:rPr lang="en-US" altLang="zh-CN" sz="2800">
                <a:ea typeface="SimSun" charset="0"/>
                <a:sym typeface="+mn-ea"/>
              </a:rPr>
              <a:t> pos </a:t>
            </a:r>
            <a:r>
              <a:rPr lang="zh-CN" altLang="en-US" sz="2800">
                <a:ea typeface="SimSun" charset="0"/>
                <a:sym typeface="+mn-ea"/>
              </a:rPr>
              <a:t>过大，超出了字符串的长度，则抛出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>
                <a:solidFill>
                  <a:srgbClr val="C00000"/>
                </a:solidFill>
                <a:ea typeface="SimSun" charset="0"/>
                <a:sym typeface="+mn-ea"/>
              </a:rPr>
              <a:t>out_of_range </a:t>
            </a:r>
            <a:r>
              <a:rPr lang="zh-CN" altLang="en-US" sz="2800">
                <a:ea typeface="SimSun" charset="0"/>
                <a:sym typeface="+mn-ea"/>
              </a:rPr>
              <a:t>异常。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例如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“hel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loworld”.replace(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400, 2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, “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pful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”)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zh-CN" altLang="en-US" sz="2800">
                <a:ea typeface="SimSun" charset="0"/>
                <a:sym typeface="+mn-ea"/>
              </a:rPr>
              <a:t>会得到异常（和</a:t>
            </a:r>
            <a:r>
              <a:rPr lang="en-US" altLang="zh-CN" sz="2800">
                <a:ea typeface="SimSun" charset="0"/>
                <a:sym typeface="+mn-ea"/>
              </a:rPr>
              <a:t> at </a:t>
            </a:r>
            <a:r>
              <a:rPr lang="zh-CN" altLang="en-US" sz="2800">
                <a:ea typeface="SimSun" charset="0"/>
                <a:sym typeface="+mn-ea"/>
              </a:rPr>
              <a:t>同款）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启发性提示：因为</a:t>
            </a:r>
            <a:r>
              <a:rPr lang="en-US" altLang="zh-CN" sz="2800">
                <a:ea typeface="SimSun" charset="0"/>
                <a:sym typeface="+mn-ea"/>
              </a:rPr>
              <a:t> -1 </a:t>
            </a:r>
            <a:r>
              <a:rPr lang="zh-CN" altLang="en-US" sz="2800">
                <a:ea typeface="SimSun" charset="0"/>
                <a:sym typeface="+mn-ea"/>
              </a:rPr>
              <a:t>转换为</a:t>
            </a:r>
            <a:r>
              <a:rPr lang="en-US" altLang="zh-CN" sz="2800">
                <a:ea typeface="SimSun" charset="0"/>
                <a:sym typeface="+mn-ea"/>
              </a:rPr>
              <a:t> size_t </a:t>
            </a:r>
            <a:r>
              <a:rPr lang="zh-CN" altLang="en-US" sz="2800">
                <a:ea typeface="SimSun" charset="0"/>
                <a:sym typeface="+mn-ea"/>
              </a:rPr>
              <a:t>后是个很大的数（因为补码的规则，他实际上变成</a:t>
            </a:r>
            <a:r>
              <a:rPr lang="en-US" altLang="zh-CN" sz="2800">
                <a:ea typeface="SimSun" charset="0"/>
                <a:sym typeface="+mn-ea"/>
              </a:rPr>
              <a:t> 0xffffffffffffffff</a:t>
            </a:r>
            <a:r>
              <a:rPr lang="zh-CN" altLang="en-US" sz="2800">
                <a:ea typeface="SimSun" charset="0"/>
                <a:sym typeface="+mn-ea"/>
              </a:rPr>
              <a:t>），所以可以给</a:t>
            </a:r>
            <a:r>
              <a:rPr lang="en-US" altLang="zh-CN" sz="2800">
                <a:ea typeface="SimSun" charset="0"/>
                <a:sym typeface="+mn-ea"/>
              </a:rPr>
              <a:t> len </a:t>
            </a:r>
            <a:r>
              <a:rPr lang="zh-CN" altLang="en-US" sz="2800">
                <a:ea typeface="SimSun" charset="0"/>
                <a:sym typeface="+mn-ea"/>
              </a:rPr>
              <a:t>指定</a:t>
            </a:r>
            <a:r>
              <a:rPr lang="en-US" altLang="zh-CN" sz="2800">
                <a:ea typeface="SimSun" charset="0"/>
                <a:sym typeface="+mn-ea"/>
              </a:rPr>
              <a:t> -1</a:t>
            </a:r>
            <a:r>
              <a:rPr lang="zh-CN" altLang="en-US" sz="2800">
                <a:ea typeface="SimSun" charset="0"/>
                <a:sym typeface="+mn-ea"/>
              </a:rPr>
              <a:t>（或者</a:t>
            </a:r>
            <a:r>
              <a:rPr lang="en-US" altLang="zh-CN" sz="2800">
                <a:ea typeface="SimSun" charset="0"/>
                <a:sym typeface="+mn-ea"/>
              </a:rPr>
              <a:t> string::npos</a:t>
            </a:r>
            <a:r>
              <a:rPr lang="zh-CN" altLang="en-US" sz="2800">
                <a:ea typeface="SimSun" charset="0"/>
                <a:sym typeface="+mn-ea"/>
              </a:rPr>
              <a:t>）</a:t>
            </a:r>
            <a:r>
              <a:rPr lang="zh-CN" altLang="en-US" sz="2800">
                <a:ea typeface="SimSun" charset="0"/>
                <a:sym typeface="+mn-ea"/>
              </a:rPr>
              <a:t>来迫使</a:t>
            </a:r>
            <a:r>
              <a:rPr lang="en-US" altLang="zh-CN" sz="2800">
                <a:ea typeface="SimSun" charset="0"/>
                <a:sym typeface="+mn-ea"/>
              </a:rPr>
              <a:t> replace </a:t>
            </a:r>
            <a:r>
              <a:rPr lang="zh-CN" altLang="en-US" sz="2800">
                <a:ea typeface="SimSun" charset="0"/>
                <a:sym typeface="+mn-ea"/>
              </a:rPr>
              <a:t>从</a:t>
            </a:r>
            <a:r>
              <a:rPr lang="en-US" altLang="zh-CN" sz="2800">
                <a:ea typeface="SimSun" charset="0"/>
                <a:sym typeface="+mn-ea"/>
              </a:rPr>
              <a:t> 4 </a:t>
            </a:r>
            <a:r>
              <a:rPr lang="zh-CN" altLang="en-US" sz="2800">
                <a:ea typeface="SimSun" charset="0"/>
                <a:sym typeface="+mn-ea"/>
              </a:rPr>
              <a:t>开始一直到字符串末尾都替换掉，例如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“hel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loworld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”.replace(</a:t>
            </a:r>
            <a:r>
              <a:rPr lang="en-US" altLang="zh-CN" sz="2800" b="1">
                <a:solidFill>
                  <a:srgbClr val="C00000"/>
                </a:solidFill>
                <a:ea typeface="SimSun" charset="0"/>
                <a:sym typeface="+mn-ea"/>
              </a:rPr>
              <a:t>4, -1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, “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pful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”) </a:t>
            </a:r>
            <a:r>
              <a:rPr lang="zh-CN" altLang="en-US" sz="2800">
                <a:ea typeface="SimSun" charset="0"/>
                <a:sym typeface="+mn-ea"/>
              </a:rPr>
              <a:t>会得到</a:t>
            </a:r>
            <a:r>
              <a:rPr lang="en-US" altLang="zh-CN" sz="2800">
                <a:ea typeface="SimSun" charset="0"/>
                <a:sym typeface="+mn-ea"/>
              </a:rPr>
              <a:t> 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“hel</a:t>
            </a:r>
            <a:r>
              <a:rPr lang="en-US" altLang="zh-CN" sz="2800" b="1">
                <a:solidFill>
                  <a:srgbClr val="7030A0"/>
                </a:solidFill>
                <a:ea typeface="SimSun" charset="0"/>
                <a:sym typeface="+mn-ea"/>
              </a:rPr>
              <a:t>pful</a:t>
            </a:r>
            <a:r>
              <a:rPr lang="en-US" altLang="zh-CN" sz="2800">
                <a:solidFill>
                  <a:srgbClr val="0070C0"/>
                </a:solidFill>
                <a:ea typeface="SimSun" charset="0"/>
                <a:sym typeface="+mn-ea"/>
              </a:rPr>
              <a:t>”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replace </a:t>
            </a:r>
            <a:r>
              <a:rPr lang="zh-CN" altLang="en-US">
                <a:ea typeface="SimSun" charset="0"/>
              </a:rPr>
              <a:t>替换</a:t>
            </a:r>
            <a:r>
              <a:rPr lang="zh-CN" altLang="en-US">
                <a:ea typeface="SimSun" charset="0"/>
              </a:rPr>
              <a:t>一段</a:t>
            </a:r>
            <a:r>
              <a:rPr lang="zh-CN" altLang="en-US">
                <a:ea typeface="SimSun" charset="0"/>
              </a:rPr>
              <a:t>子字符串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sz="2600">
                <a:ea typeface="SimSun" charset="0"/>
              </a:rPr>
              <a:t>刚刚的例子</a:t>
            </a:r>
            <a:r>
              <a:rPr lang="en-US" altLang="zh-CN" sz="2600">
                <a:ea typeface="SimSun" charset="0"/>
              </a:rPr>
              <a:t> </a:t>
            </a:r>
            <a:r>
              <a:rPr lang="en-US" altLang="zh-CN" sz="2600">
                <a:solidFill>
                  <a:srgbClr val="0070C0"/>
                </a:solidFill>
                <a:ea typeface="SimSun" charset="0"/>
              </a:rPr>
              <a:t>“hel</a:t>
            </a:r>
            <a:r>
              <a:rPr lang="en-US" altLang="zh-CN" sz="2600" b="1">
                <a:solidFill>
                  <a:srgbClr val="C00000"/>
                </a:solidFill>
                <a:ea typeface="SimSun" charset="0"/>
              </a:rPr>
              <a:t>lo</a:t>
            </a:r>
            <a:r>
              <a:rPr lang="en-US" altLang="zh-CN" sz="2600">
                <a:solidFill>
                  <a:srgbClr val="0070C0"/>
                </a:solidFill>
                <a:ea typeface="SimSun" charset="0"/>
              </a:rPr>
              <a:t>world”.replace(</a:t>
            </a:r>
            <a:r>
              <a:rPr lang="en-US" altLang="zh-CN" sz="2600" b="1">
                <a:solidFill>
                  <a:srgbClr val="C00000"/>
                </a:solidFill>
                <a:ea typeface="SimSun" charset="0"/>
              </a:rPr>
              <a:t>4, 2</a:t>
            </a:r>
            <a:r>
              <a:rPr lang="en-US" altLang="zh-CN" sz="2600">
                <a:solidFill>
                  <a:srgbClr val="0070C0"/>
                </a:solidFill>
                <a:ea typeface="SimSun" charset="0"/>
              </a:rPr>
              <a:t>, “</a:t>
            </a:r>
            <a:r>
              <a:rPr lang="en-US" altLang="zh-CN" sz="2600" b="1">
                <a:solidFill>
                  <a:srgbClr val="7030A0"/>
                </a:solidFill>
                <a:ea typeface="SimSun" charset="0"/>
              </a:rPr>
              <a:t>pful</a:t>
            </a:r>
            <a:r>
              <a:rPr lang="en-US" altLang="zh-CN" sz="2600">
                <a:solidFill>
                  <a:srgbClr val="0070C0"/>
                </a:solidFill>
                <a:ea typeface="SimSun" charset="0"/>
              </a:rPr>
              <a:t>”)</a:t>
            </a:r>
            <a:r>
              <a:rPr lang="en-US" altLang="zh-CN" sz="2600">
                <a:ea typeface="SimSun" charset="0"/>
              </a:rPr>
              <a:t> </a:t>
            </a:r>
            <a:r>
              <a:rPr lang="zh-CN" altLang="en-US" sz="2600">
                <a:ea typeface="SimSun" charset="0"/>
              </a:rPr>
              <a:t>会得到</a:t>
            </a:r>
            <a:r>
              <a:rPr lang="en-US" altLang="zh-CN" sz="2600">
                <a:ea typeface="SimSun" charset="0"/>
              </a:rPr>
              <a:t> </a:t>
            </a:r>
            <a:r>
              <a:rPr lang="en-US" altLang="zh-CN" sz="2600">
                <a:solidFill>
                  <a:srgbClr val="0070C0"/>
                </a:solidFill>
                <a:ea typeface="SimSun" charset="0"/>
              </a:rPr>
              <a:t>“hel</a:t>
            </a:r>
            <a:r>
              <a:rPr lang="en-US" altLang="zh-CN" sz="2600" b="1">
                <a:solidFill>
                  <a:srgbClr val="7030A0"/>
                </a:solidFill>
                <a:ea typeface="SimSun" charset="0"/>
              </a:rPr>
              <a:t>pful</a:t>
            </a:r>
            <a:r>
              <a:rPr lang="en-US" altLang="zh-CN" sz="2600">
                <a:solidFill>
                  <a:srgbClr val="0070C0"/>
                </a:solidFill>
                <a:ea typeface="SimSun" charset="0"/>
              </a:rPr>
              <a:t>world”</a:t>
            </a:r>
            <a:r>
              <a:rPr lang="zh-CN" altLang="en-US" sz="2600">
                <a:ea typeface="SimSun" charset="0"/>
              </a:rPr>
              <a:t>。</a:t>
            </a:r>
            <a:endParaRPr lang="zh-CN" altLang="en-US" sz="2600">
              <a:ea typeface="SimSun" charset="0"/>
            </a:endParaRPr>
          </a:p>
          <a:p>
            <a:r>
              <a:rPr lang="zh-CN" altLang="en-US" sz="2600">
                <a:ea typeface="SimSun" charset="0"/>
                <a:sym typeface="+mn-ea"/>
              </a:rPr>
              <a:t>性能小贴士：</a:t>
            </a:r>
            <a:r>
              <a:rPr lang="en-US" altLang="zh-CN" sz="2600">
                <a:ea typeface="SimSun" charset="0"/>
                <a:sym typeface="+mn-ea"/>
              </a:rPr>
              <a:t>string </a:t>
            </a:r>
            <a:r>
              <a:rPr lang="zh-CN" altLang="en-US" sz="2600">
                <a:ea typeface="SimSun" charset="0"/>
                <a:sym typeface="+mn-ea"/>
              </a:rPr>
              <a:t>的本质和</a:t>
            </a:r>
            <a:r>
              <a:rPr lang="en-US" altLang="zh-CN" sz="2600">
                <a:ea typeface="SimSun" charset="0"/>
                <a:sym typeface="+mn-ea"/>
              </a:rPr>
              <a:t> vector </a:t>
            </a:r>
            <a:r>
              <a:rPr lang="zh-CN" altLang="en-US" sz="2600">
                <a:ea typeface="SimSun" charset="0"/>
                <a:sym typeface="+mn-ea"/>
              </a:rPr>
              <a:t>一样，是内存中连续的数组。注意这里原来</a:t>
            </a:r>
            <a:r>
              <a:rPr lang="en-US" altLang="zh-CN" sz="2600">
                <a:ea typeface="SimSun" charset="0"/>
                <a:sym typeface="+mn-ea"/>
              </a:rPr>
              <a:t> [4, 4+2) </a:t>
            </a:r>
            <a:r>
              <a:rPr lang="zh-CN" altLang="en-US" sz="2600">
                <a:ea typeface="SimSun" charset="0"/>
                <a:sym typeface="+mn-ea"/>
              </a:rPr>
              <a:t>这里的子字符串为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en-US" altLang="zh-CN" sz="2600">
                <a:ea typeface="SimSun" charset="0"/>
                <a:sym typeface="+mn-ea"/>
              </a:rPr>
              <a:t>“</a:t>
            </a:r>
            <a:r>
              <a:rPr lang="en-US" altLang="zh-CN" sz="2600">
                <a:ea typeface="SimSun" charset="0"/>
                <a:sym typeface="+mn-ea"/>
              </a:rPr>
              <a:t>lo</a:t>
            </a:r>
            <a:r>
              <a:rPr lang="en-US" altLang="zh-CN" sz="2600">
                <a:ea typeface="SimSun" charset="0"/>
                <a:sym typeface="+mn-ea"/>
              </a:rPr>
              <a:t>”</a:t>
            </a:r>
            <a:r>
              <a:rPr lang="zh-CN" altLang="en-US" sz="2600">
                <a:ea typeface="SimSun" charset="0"/>
                <a:sym typeface="+mn-ea"/>
              </a:rPr>
              <a:t>，替换成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en-US" altLang="zh-CN" sz="2600">
                <a:ea typeface="SimSun" charset="0"/>
                <a:sym typeface="+mn-ea"/>
              </a:rPr>
              <a:t>“</a:t>
            </a:r>
            <a:r>
              <a:rPr lang="en-US" altLang="zh-CN" sz="2600">
                <a:ea typeface="SimSun" charset="0"/>
                <a:sym typeface="+mn-ea"/>
              </a:rPr>
              <a:t>pful</a:t>
            </a:r>
            <a:r>
              <a:rPr lang="en-US" altLang="zh-CN" sz="2600">
                <a:ea typeface="SimSun" charset="0"/>
                <a:sym typeface="+mn-ea"/>
              </a:rPr>
              <a:t>”</a:t>
            </a:r>
            <a:r>
              <a:rPr lang="zh-CN" altLang="en-US" sz="2600">
                <a:ea typeface="SimSun" charset="0"/>
                <a:sym typeface="+mn-ea"/>
              </a:rPr>
              <a:t>。而</a:t>
            </a:r>
            <a:r>
              <a:rPr lang="zh-CN" altLang="en-US" sz="2600">
                <a:ea typeface="SimSun" charset="0"/>
                <a:sym typeface="+mn-ea"/>
              </a:rPr>
              <a:t>因为</a:t>
            </a:r>
            <a:r>
              <a:rPr lang="en-US" altLang="zh-CN" sz="2600">
                <a:ea typeface="SimSun" charset="0"/>
                <a:sym typeface="+mn-ea"/>
              </a:rPr>
              <a:t> “pful” </a:t>
            </a:r>
            <a:r>
              <a:rPr lang="zh-CN" altLang="en-US" sz="2600">
                <a:ea typeface="SimSun" charset="0"/>
                <a:sym typeface="+mn-ea"/>
              </a:rPr>
              <a:t>比</a:t>
            </a:r>
            <a:r>
              <a:rPr lang="en-US" altLang="zh-CN" sz="2600">
                <a:ea typeface="SimSun" charset="0"/>
                <a:sym typeface="+mn-ea"/>
              </a:rPr>
              <a:t> “lo” </a:t>
            </a:r>
            <a:r>
              <a:rPr lang="zh-CN" altLang="en-US" sz="2600">
                <a:ea typeface="SimSun" charset="0"/>
                <a:sym typeface="+mn-ea"/>
              </a:rPr>
              <a:t>宽了</a:t>
            </a:r>
            <a:r>
              <a:rPr lang="en-US" altLang="zh-CN" sz="2600">
                <a:ea typeface="SimSun" charset="0"/>
                <a:sym typeface="+mn-ea"/>
              </a:rPr>
              <a:t> 2 </a:t>
            </a:r>
            <a:r>
              <a:rPr lang="zh-CN" altLang="en-US" sz="2600">
                <a:ea typeface="SimSun" charset="0"/>
                <a:sym typeface="+mn-ea"/>
              </a:rPr>
              <a:t>格，所以为了预留出这</a:t>
            </a:r>
            <a:r>
              <a:rPr lang="en-US" altLang="zh-CN" sz="2600">
                <a:ea typeface="SimSun" charset="0"/>
                <a:sym typeface="+mn-ea"/>
              </a:rPr>
              <a:t> 2 </a:t>
            </a:r>
            <a:r>
              <a:rPr lang="zh-CN" altLang="en-US" sz="2600">
                <a:ea typeface="SimSun" charset="0"/>
                <a:sym typeface="+mn-ea"/>
              </a:rPr>
              <a:t>格额外的空间，就得把后面的</a:t>
            </a:r>
            <a:r>
              <a:rPr lang="en-US" altLang="zh-CN" sz="2600">
                <a:ea typeface="SimSun" charset="0"/>
                <a:sym typeface="+mn-ea"/>
              </a:rPr>
              <a:t> “world” </a:t>
            </a:r>
            <a:r>
              <a:rPr lang="zh-CN" altLang="en-US" sz="2600">
                <a:ea typeface="SimSun" charset="0"/>
                <a:sym typeface="+mn-ea"/>
              </a:rPr>
              <a:t>在内存中整体平移了</a:t>
            </a:r>
            <a:r>
              <a:rPr lang="en-US" altLang="zh-CN" sz="2600">
                <a:ea typeface="SimSun" charset="0"/>
                <a:sym typeface="+mn-ea"/>
              </a:rPr>
              <a:t> 2 </a:t>
            </a:r>
            <a:r>
              <a:rPr lang="zh-CN" altLang="en-US" sz="2600">
                <a:ea typeface="SimSun" charset="0"/>
                <a:sym typeface="+mn-ea"/>
              </a:rPr>
              <a:t>格（和</a:t>
            </a:r>
            <a:r>
              <a:rPr lang="en-US" altLang="zh-CN" sz="2600">
                <a:ea typeface="SimSun" charset="0"/>
                <a:sym typeface="+mn-ea"/>
              </a:rPr>
              <a:t> vector </a:t>
            </a:r>
            <a:r>
              <a:rPr lang="zh-CN" altLang="en-US" sz="2600">
                <a:ea typeface="SimSun" charset="0"/>
                <a:sym typeface="+mn-ea"/>
              </a:rPr>
              <a:t>的</a:t>
            </a:r>
            <a:r>
              <a:rPr lang="en-US" altLang="zh-CN" sz="2600">
                <a:ea typeface="SimSun" charset="0"/>
                <a:sym typeface="+mn-ea"/>
              </a:rPr>
              <a:t> insert </a:t>
            </a:r>
            <a:r>
              <a:rPr lang="zh-CN" altLang="en-US" sz="2600">
                <a:ea typeface="SimSun" charset="0"/>
                <a:sym typeface="+mn-ea"/>
              </a:rPr>
              <a:t>一样）。这意味着</a:t>
            </a:r>
            <a:r>
              <a:rPr lang="en-US" altLang="zh-CN" sz="2600">
                <a:ea typeface="SimSun" charset="0"/>
                <a:sym typeface="+mn-ea"/>
              </a:rPr>
              <a:t> replace </a:t>
            </a:r>
            <a:r>
              <a:rPr lang="zh-CN" altLang="en-US" sz="2600">
                <a:ea typeface="SimSun" charset="0"/>
                <a:sym typeface="+mn-ea"/>
              </a:rPr>
              <a:t>最坏是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en-US" altLang="zh-CN" sz="2600" b="1">
                <a:ea typeface="SimSun" charset="0"/>
                <a:sym typeface="+mn-ea"/>
              </a:rPr>
              <a:t>O(n)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zh-CN" altLang="en-US" sz="2600">
                <a:ea typeface="SimSun" charset="0"/>
                <a:sym typeface="+mn-ea"/>
              </a:rPr>
              <a:t>复杂度的，然而如果原来的子字符串和新的子字符串一样长度，例如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en-US" altLang="zh-CN" sz="2600">
                <a:solidFill>
                  <a:srgbClr val="0070C0"/>
                </a:solidFill>
                <a:ea typeface="SimSun" charset="0"/>
                <a:sym typeface="+mn-ea"/>
              </a:rPr>
              <a:t>“hel</a:t>
            </a:r>
            <a:r>
              <a:rPr lang="en-US" altLang="zh-CN" sz="2600" b="1">
                <a:solidFill>
                  <a:srgbClr val="C00000"/>
                </a:solidFill>
                <a:ea typeface="SimSun" charset="0"/>
                <a:sym typeface="+mn-ea"/>
              </a:rPr>
              <a:t>lo</a:t>
            </a:r>
            <a:r>
              <a:rPr lang="en-US" altLang="zh-CN" sz="2600">
                <a:solidFill>
                  <a:srgbClr val="0070C0"/>
                </a:solidFill>
                <a:ea typeface="SimSun" charset="0"/>
                <a:sym typeface="+mn-ea"/>
              </a:rPr>
              <a:t>world”.replace(</a:t>
            </a:r>
            <a:r>
              <a:rPr lang="en-US" altLang="zh-CN" sz="2600" b="1">
                <a:solidFill>
                  <a:srgbClr val="C00000"/>
                </a:solidFill>
                <a:ea typeface="SimSun" charset="0"/>
                <a:sym typeface="+mn-ea"/>
              </a:rPr>
              <a:t>4, 2</a:t>
            </a:r>
            <a:r>
              <a:rPr lang="en-US" altLang="zh-CN" sz="2600">
                <a:solidFill>
                  <a:srgbClr val="0070C0"/>
                </a:solidFill>
                <a:ea typeface="SimSun" charset="0"/>
                <a:sym typeface="+mn-ea"/>
              </a:rPr>
              <a:t>, “</a:t>
            </a:r>
            <a:r>
              <a:rPr lang="en-US" altLang="zh-CN" sz="2600" b="1">
                <a:solidFill>
                  <a:srgbClr val="7030A0"/>
                </a:solidFill>
                <a:ea typeface="SimSun" charset="0"/>
                <a:sym typeface="+mn-ea"/>
              </a:rPr>
              <a:t>pf</a:t>
            </a:r>
            <a:r>
              <a:rPr lang="en-US" altLang="zh-CN" sz="2600">
                <a:solidFill>
                  <a:srgbClr val="0070C0"/>
                </a:solidFill>
                <a:ea typeface="SimSun" charset="0"/>
                <a:sym typeface="+mn-ea"/>
              </a:rPr>
              <a:t>”)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zh-CN" altLang="en-US" sz="2600">
                <a:ea typeface="SimSun" charset="0"/>
                <a:sym typeface="+mn-ea"/>
              </a:rPr>
              <a:t>会得到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en-US" altLang="zh-CN" sz="2600">
                <a:solidFill>
                  <a:srgbClr val="0070C0"/>
                </a:solidFill>
                <a:ea typeface="SimSun" charset="0"/>
                <a:sym typeface="+mn-ea"/>
              </a:rPr>
              <a:t>“hel</a:t>
            </a:r>
            <a:r>
              <a:rPr lang="en-US" altLang="zh-CN" sz="2600" b="1">
                <a:solidFill>
                  <a:srgbClr val="7030A0"/>
                </a:solidFill>
                <a:ea typeface="SimSun" charset="0"/>
                <a:sym typeface="+mn-ea"/>
              </a:rPr>
              <a:t>pf</a:t>
            </a:r>
            <a:r>
              <a:rPr lang="en-US" altLang="zh-CN" sz="2600">
                <a:solidFill>
                  <a:srgbClr val="0070C0"/>
                </a:solidFill>
                <a:ea typeface="SimSun" charset="0"/>
                <a:sym typeface="+mn-ea"/>
              </a:rPr>
              <a:t>world”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zh-CN" altLang="en-US" sz="2600">
                <a:ea typeface="SimSun" charset="0"/>
                <a:sym typeface="+mn-ea"/>
              </a:rPr>
              <a:t>则后面的</a:t>
            </a:r>
            <a:r>
              <a:rPr lang="en-US" altLang="zh-CN" sz="2600">
                <a:ea typeface="SimSun" charset="0"/>
                <a:sym typeface="+mn-ea"/>
              </a:rPr>
              <a:t> “world” </a:t>
            </a:r>
            <a:r>
              <a:rPr lang="zh-CN" altLang="en-US" sz="2600">
                <a:ea typeface="SimSun" charset="0"/>
                <a:sym typeface="+mn-ea"/>
              </a:rPr>
              <a:t>不需要被平移，是最好的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en-US" altLang="zh-CN" sz="2600" b="1">
                <a:ea typeface="SimSun" charset="0"/>
                <a:sym typeface="+mn-ea"/>
              </a:rPr>
              <a:t>O(1) </a:t>
            </a:r>
            <a:r>
              <a:rPr lang="zh-CN" altLang="en-US" sz="2600">
                <a:ea typeface="SimSun" charset="0"/>
                <a:sym typeface="+mn-ea"/>
              </a:rPr>
              <a:t>复杂度</a:t>
            </a:r>
            <a:r>
              <a:rPr lang="en-US" altLang="zh-CN" sz="2600">
                <a:ea typeface="SimSun" charset="0"/>
                <a:sym typeface="+mn-ea"/>
              </a:rPr>
              <a:t>……</a:t>
            </a:r>
            <a:r>
              <a:rPr lang="zh-CN" altLang="en-US" sz="2600">
                <a:ea typeface="SimSun" charset="0"/>
                <a:sym typeface="+mn-ea"/>
              </a:rPr>
              <a:t>好吧，其实是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en-US" altLang="zh-CN" sz="2600" b="1">
                <a:ea typeface="SimSun" charset="0"/>
                <a:sym typeface="+mn-ea"/>
              </a:rPr>
              <a:t>O(len)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zh-CN" altLang="en-US" sz="2600">
                <a:ea typeface="SimSun" charset="0"/>
                <a:sym typeface="+mn-ea"/>
              </a:rPr>
              <a:t>复杂度，</a:t>
            </a:r>
            <a:r>
              <a:rPr lang="en-US" altLang="zh-CN" sz="2600">
                <a:ea typeface="SimSun" charset="0"/>
                <a:sym typeface="+mn-ea"/>
              </a:rPr>
              <a:t>len </a:t>
            </a:r>
            <a:r>
              <a:rPr lang="zh-CN" altLang="en-US" sz="2600">
                <a:ea typeface="SimSun" charset="0"/>
                <a:sym typeface="+mn-ea"/>
              </a:rPr>
              <a:t>就是这里子字符串的长度</a:t>
            </a:r>
            <a:r>
              <a:rPr lang="en-US" altLang="zh-CN" sz="2600">
                <a:ea typeface="SimSun" charset="0"/>
                <a:sym typeface="+mn-ea"/>
              </a:rPr>
              <a:t> </a:t>
            </a:r>
            <a:r>
              <a:rPr lang="en-US" altLang="zh-CN" sz="2600" b="1">
                <a:solidFill>
                  <a:srgbClr val="C00000"/>
                </a:solidFill>
                <a:ea typeface="SimSun" charset="0"/>
                <a:sym typeface="+mn-ea"/>
              </a:rPr>
              <a:t>2</a:t>
            </a:r>
            <a:r>
              <a:rPr lang="zh-CN" altLang="en-US" sz="2600">
                <a:ea typeface="SimSun" charset="0"/>
                <a:sym typeface="+mn-ea"/>
              </a:rPr>
              <a:t>。</a:t>
            </a:r>
            <a:endParaRPr lang="zh-CN" altLang="en-US" sz="2600">
              <a:ea typeface="SimSun" charset="0"/>
              <a:sym typeface="+mn-ea"/>
            </a:endParaRPr>
          </a:p>
          <a:p>
            <a:r>
              <a:rPr lang="zh-CN" altLang="en-US" sz="2600">
                <a:ea typeface="SimSun" charset="0"/>
              </a:rPr>
              <a:t>此外，要注意</a:t>
            </a:r>
            <a:r>
              <a:rPr lang="en-US" altLang="zh-CN" sz="2600">
                <a:ea typeface="SimSun" charset="0"/>
              </a:rPr>
              <a:t> replace </a:t>
            </a:r>
            <a:r>
              <a:rPr lang="zh-CN" altLang="en-US" sz="2600">
                <a:ea typeface="SimSun" charset="0"/>
              </a:rPr>
              <a:t>会</a:t>
            </a:r>
            <a:r>
              <a:rPr lang="zh-CN" altLang="en-US" sz="2600">
                <a:ea typeface="SimSun" charset="0"/>
                <a:sym typeface="+mn-ea"/>
              </a:rPr>
              <a:t>就地修改原字符串，返回的是指向原对象的引用，并不是一份新的拷贝！这是标准库的设计者为了性能考虑。</a:t>
            </a:r>
            <a:endParaRPr lang="en-US" altLang="zh-CN" sz="2600">
              <a:ea typeface="SimSun" charset="0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replace </a:t>
            </a:r>
            <a:r>
              <a:rPr lang="zh-CN" altLang="en-US">
                <a:ea typeface="SimSun" charset="0"/>
              </a:rPr>
              <a:t>替换</a:t>
            </a:r>
            <a:r>
              <a:rPr lang="zh-CN" altLang="en-US">
                <a:ea typeface="SimSun" charset="0"/>
              </a:rPr>
              <a:t>一段</a:t>
            </a:r>
            <a:r>
              <a:rPr lang="zh-CN" altLang="en-US">
                <a:ea typeface="SimSun" charset="0"/>
              </a:rPr>
              <a:t>子字符串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85240" y="2115185"/>
            <a:ext cx="9620250" cy="349567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2747010" y="5659120"/>
            <a:ext cx="6697980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>
                <a:ea typeface="SimSun" charset="0"/>
                <a:sym typeface="+mn-ea"/>
              </a:rPr>
              <a:t>函数原型：</a:t>
            </a:r>
            <a:endParaRPr lang="en-US" altLang="zh-CN">
              <a:ea typeface="SimSun" charset="0"/>
              <a:sym typeface="+mn-ea"/>
            </a:endParaRPr>
          </a:p>
          <a:p>
            <a:pPr algn="l"/>
            <a:r>
              <a:rPr lang="en-US" altLang="zh-CN">
                <a:ea typeface="SimSun" charset="0"/>
                <a:sym typeface="+mn-ea"/>
              </a:rPr>
              <a:t>string &amp;replace(size_t pos, size_t len, string const &amp;str);</a:t>
            </a:r>
            <a:endParaRPr lang="en-US" altLang="zh-CN">
              <a:ea typeface="SimSun" charset="0"/>
              <a:sym typeface="+mn-ea"/>
            </a:endParaRPr>
          </a:p>
          <a:p>
            <a:pPr algn="l"/>
            <a:r>
              <a:rPr lang="en-US" altLang="zh-CN">
                <a:ea typeface="SimSun" charset="0"/>
                <a:sym typeface="+mn-ea"/>
              </a:rPr>
              <a:t>string &amp;replace(size_t pos, size_t len, const char *s);</a:t>
            </a:r>
            <a:endParaRPr lang="en-US" altLang="zh-CN">
              <a:ea typeface="SimSun" charset="0"/>
              <a:sym typeface="+mn-ea"/>
            </a:endParaRPr>
          </a:p>
          <a:p>
            <a:pPr algn="l"/>
            <a:r>
              <a:rPr lang="en-US" altLang="zh-CN">
                <a:ea typeface="SimSun" charset="0"/>
                <a:sym typeface="+mn-ea"/>
              </a:rPr>
              <a:t>string &amp;replace(size_t pos, size_t len, const char *s, size_t slen);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/>
              <a:t>C </a:t>
            </a:r>
            <a:r>
              <a:rPr lang="zh-CN" altLang="en-US">
                <a:ea typeface="SimSun" charset="0"/>
              </a:rPr>
              <a:t>语言字符串</a:t>
            </a:r>
            <a:endParaRPr lang="zh-CN" altLang="en-US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2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replace </a:t>
            </a:r>
            <a:r>
              <a:rPr lang="zh-CN" altLang="en-US">
                <a:ea typeface="SimSun" charset="0"/>
              </a:rPr>
              <a:t>批量</a:t>
            </a:r>
            <a:r>
              <a:rPr lang="zh-CN" altLang="en-US">
                <a:ea typeface="SimSun" charset="0"/>
              </a:rPr>
              <a:t>替换字符串</a:t>
            </a:r>
            <a:endParaRPr lang="zh-CN" altLang="en-US">
              <a:ea typeface="SimSun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62910" y="1600200"/>
            <a:ext cx="6265545" cy="452628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051560" y="6489700"/>
            <a:ext cx="1008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SimSun" charset="0"/>
              </a:rPr>
              <a:t>不是最高效的写法，最坏情况可达</a:t>
            </a:r>
            <a:r>
              <a:rPr lang="en-US" altLang="zh-CN">
                <a:ea typeface="SimSun" charset="0"/>
              </a:rPr>
              <a:t> O(mn)</a:t>
            </a:r>
            <a:r>
              <a:rPr lang="zh-CN" altLang="en-US">
                <a:ea typeface="SimSun" charset="0"/>
              </a:rPr>
              <a:t>，其中</a:t>
            </a:r>
            <a:r>
              <a:rPr lang="en-US" altLang="zh-CN">
                <a:ea typeface="SimSun" charset="0"/>
              </a:rPr>
              <a:t> m </a:t>
            </a:r>
            <a:r>
              <a:rPr lang="zh-CN" altLang="en-US">
                <a:ea typeface="SimSun" charset="0"/>
              </a:rPr>
              <a:t>是</a:t>
            </a:r>
            <a:r>
              <a:rPr lang="en-US" altLang="zh-CN">
                <a:ea typeface="SimSun" charset="0"/>
              </a:rPr>
              <a:t> “pyb” </a:t>
            </a:r>
            <a:r>
              <a:rPr lang="zh-CN" altLang="en-US">
                <a:ea typeface="SimSun" charset="0"/>
              </a:rPr>
              <a:t>出现次数，如何优化？留作课后作业！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" name="Picture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69410" y="3062605"/>
            <a:ext cx="2893060" cy="24879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官方文档对</a:t>
            </a:r>
            <a:r>
              <a:rPr lang="en-US" altLang="zh-CN">
                <a:ea typeface="SimSun" charset="0"/>
              </a:rPr>
              <a:t> replace </a:t>
            </a:r>
            <a:r>
              <a:rPr lang="zh-CN" altLang="en-US">
                <a:ea typeface="SimSun" charset="0"/>
              </a:rPr>
              <a:t>的描述</a:t>
            </a:r>
            <a:endParaRPr lang="zh-CN" altLang="en-US">
              <a:ea typeface="SimSun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713355" y="6489700"/>
            <a:ext cx="67652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https://en.cppreference.com/w/cpp/string/basic_string/replace</a:t>
            </a:r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1"/>
          </p:nvPr>
        </p:nvPicPr>
        <p:blipFill>
          <a:blip r:embed="rId2"/>
          <a:srcRect t="1619"/>
          <a:stretch>
            <a:fillRect/>
          </a:stretch>
        </p:blipFill>
        <p:spPr>
          <a:xfrm>
            <a:off x="489585" y="1109345"/>
            <a:ext cx="3463925" cy="5380355"/>
          </a:xfrm>
          <a:prstGeom prst="rect">
            <a:avLst/>
          </a:prstGeom>
        </p:spPr>
      </p:pic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278370" y="1246505"/>
            <a:ext cx="4515485" cy="519049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4169410" y="2694305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SimSun" charset="0"/>
              </a:rPr>
              <a:t>小彭老师表示：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边界情况总结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400">
                <a:solidFill>
                  <a:srgbClr val="002060"/>
                </a:solidFill>
                <a:sym typeface="+mn-ea"/>
              </a:rPr>
              <a:t>s.substr(pos, len = -1)</a:t>
            </a:r>
            <a:r>
              <a:rPr lang="zh-CN" altLang="en-US" sz="2400">
                <a:ea typeface="SimSun" charset="0"/>
                <a:sym typeface="+mn-ea"/>
              </a:rPr>
              <a:t>：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如果</a:t>
            </a:r>
            <a:r>
              <a:rPr lang="en-US" altLang="zh-CN" sz="2400">
                <a:ea typeface="SimSun" charset="0"/>
                <a:sym typeface="+mn-ea"/>
              </a:rPr>
              <a:t> pos &gt; s.size()</a:t>
            </a:r>
            <a:r>
              <a:rPr lang="zh-CN" altLang="en-US" sz="2400">
                <a:ea typeface="SimSun" charset="0"/>
                <a:sym typeface="+mn-ea"/>
              </a:rPr>
              <a:t>，则抛出</a:t>
            </a:r>
            <a:r>
              <a:rPr lang="en-US" altLang="zh-CN" sz="2400">
                <a:ea typeface="SimSun" charset="0"/>
                <a:sym typeface="+mn-ea"/>
              </a:rPr>
              <a:t> out_of_range </a:t>
            </a:r>
            <a:r>
              <a:rPr lang="zh-CN" altLang="en-US" sz="2400">
                <a:ea typeface="SimSun" charset="0"/>
                <a:sym typeface="+mn-ea"/>
              </a:rPr>
              <a:t>异常。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如果</a:t>
            </a:r>
            <a:r>
              <a:rPr lang="en-US" altLang="zh-CN" sz="2400">
                <a:ea typeface="SimSun" charset="0"/>
                <a:sym typeface="+mn-ea"/>
              </a:rPr>
              <a:t> pos + len ≥ s.size()</a:t>
            </a:r>
            <a:r>
              <a:rPr lang="zh-CN" altLang="en-US" sz="2400">
                <a:ea typeface="SimSun" charset="0"/>
                <a:sym typeface="+mn-ea"/>
              </a:rPr>
              <a:t>，则截断超出的部分，只返回小于</a:t>
            </a:r>
            <a:r>
              <a:rPr lang="en-US" altLang="zh-CN" sz="2400">
                <a:ea typeface="SimSun" charset="0"/>
                <a:sym typeface="+mn-ea"/>
              </a:rPr>
              <a:t> len </a:t>
            </a:r>
            <a:r>
              <a:rPr lang="zh-CN" altLang="en-US" sz="2400">
                <a:ea typeface="SimSun" charset="0"/>
                <a:sym typeface="+mn-ea"/>
              </a:rPr>
              <a:t>的子字符串。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如果不指定</a:t>
            </a:r>
            <a:r>
              <a:rPr lang="en-US" altLang="zh-CN" sz="2400">
                <a:ea typeface="SimSun" charset="0"/>
                <a:sym typeface="+mn-ea"/>
              </a:rPr>
              <a:t> len </a:t>
            </a:r>
            <a:r>
              <a:rPr lang="zh-CN" altLang="en-US" sz="2400">
                <a:ea typeface="SimSun" charset="0"/>
                <a:sym typeface="+mn-ea"/>
              </a:rPr>
              <a:t>则默认为</a:t>
            </a:r>
            <a:r>
              <a:rPr lang="en-US" altLang="zh-CN" sz="2400">
                <a:ea typeface="SimSun" charset="0"/>
                <a:sym typeface="+mn-ea"/>
              </a:rPr>
              <a:t> -1</a:t>
            </a:r>
            <a:r>
              <a:rPr lang="zh-CN" altLang="en-US" sz="2400">
                <a:ea typeface="SimSun" charset="0"/>
                <a:sym typeface="+mn-ea"/>
              </a:rPr>
              <a:t>，这时会一直从</a:t>
            </a:r>
            <a:r>
              <a:rPr lang="en-US" altLang="zh-CN" sz="2400">
                <a:ea typeface="SimSun" charset="0"/>
                <a:sym typeface="+mn-ea"/>
              </a:rPr>
              <a:t> pos </a:t>
            </a:r>
            <a:r>
              <a:rPr lang="zh-CN" altLang="en-US" sz="2400">
                <a:ea typeface="SimSun" charset="0"/>
                <a:sym typeface="+mn-ea"/>
              </a:rPr>
              <a:t>开始到字符串结尾。</a:t>
            </a:r>
            <a:endParaRPr lang="en-US" sz="2400">
              <a:sym typeface="+mn-ea"/>
            </a:endParaRPr>
          </a:p>
          <a:p>
            <a:r>
              <a:rPr lang="en-US" sz="2400">
                <a:solidFill>
                  <a:srgbClr val="002060"/>
                </a:solidFill>
                <a:sym typeface="+mn-ea"/>
              </a:rPr>
              <a:t>s.find(str, pos = 0)</a:t>
            </a:r>
            <a:r>
              <a:rPr lang="zh-CN" altLang="en-US" sz="2400">
                <a:ea typeface="SimSun" charset="0"/>
                <a:sym typeface="+mn-ea"/>
              </a:rPr>
              <a:t>：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如果找不到子字符串</a:t>
            </a:r>
            <a:r>
              <a:rPr lang="en-US" altLang="zh-CN" sz="2400">
                <a:ea typeface="SimSun" charset="0"/>
                <a:sym typeface="+mn-ea"/>
              </a:rPr>
              <a:t> str </a:t>
            </a:r>
            <a:r>
              <a:rPr lang="zh-CN" altLang="en-US" sz="2400">
                <a:ea typeface="SimSun" charset="0"/>
                <a:sym typeface="+mn-ea"/>
              </a:rPr>
              <a:t>则</a:t>
            </a:r>
            <a:r>
              <a:rPr lang="zh-CN" sz="2400">
                <a:ea typeface="SimSun" charset="0"/>
                <a:sym typeface="+mn-ea"/>
              </a:rPr>
              <a:t>返回</a:t>
            </a:r>
            <a:r>
              <a:rPr lang="en-US" altLang="zh-CN" sz="2400">
                <a:ea typeface="SimSun" charset="0"/>
                <a:sym typeface="+mn-ea"/>
              </a:rPr>
              <a:t> -1</a:t>
            </a:r>
            <a:r>
              <a:rPr lang="zh-CN" altLang="en-US" sz="2400">
                <a:ea typeface="SimSun" charset="0"/>
                <a:sym typeface="+mn-ea"/>
              </a:rPr>
              <a:t>（也就是</a:t>
            </a:r>
            <a:r>
              <a:rPr lang="en-US" altLang="zh-CN" sz="2400">
                <a:ea typeface="SimSun" charset="0"/>
                <a:sym typeface="+mn-ea"/>
              </a:rPr>
              <a:t> string::npos</a:t>
            </a:r>
            <a:r>
              <a:rPr lang="zh-CN" altLang="en-US" sz="2400">
                <a:ea typeface="SimSun" charset="0"/>
                <a:sym typeface="+mn-ea"/>
              </a:rPr>
              <a:t>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如果</a:t>
            </a:r>
            <a:r>
              <a:rPr lang="en-US" altLang="zh-CN" sz="2400">
                <a:ea typeface="SimSun" charset="0"/>
                <a:sym typeface="+mn-ea"/>
              </a:rPr>
              <a:t> pos ≥ s.size()</a:t>
            </a:r>
            <a:r>
              <a:rPr lang="zh-CN" altLang="en-US" sz="2400">
                <a:ea typeface="SimSun" charset="0"/>
                <a:sym typeface="+mn-ea"/>
              </a:rPr>
              <a:t>，则总是</a:t>
            </a:r>
            <a:r>
              <a:rPr lang="zh-CN" sz="2400">
                <a:ea typeface="SimSun" charset="0"/>
                <a:sym typeface="+mn-ea"/>
              </a:rPr>
              <a:t>返回</a:t>
            </a:r>
            <a:r>
              <a:rPr lang="en-US" altLang="zh-CN" sz="2400">
                <a:ea typeface="SimSun" charset="0"/>
                <a:sym typeface="+mn-ea"/>
              </a:rPr>
              <a:t> -1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en-US" sz="2400">
              <a:sym typeface="+mn-ea"/>
            </a:endParaRPr>
          </a:p>
          <a:p>
            <a:r>
              <a:rPr lang="en-US" sz="2400">
                <a:solidFill>
                  <a:srgbClr val="002060"/>
                </a:solidFill>
              </a:rPr>
              <a:t>s.replace(pos, len, str)</a:t>
            </a:r>
            <a:r>
              <a:rPr lang="zh-CN" altLang="en-US" sz="2400">
                <a:ea typeface="SimSun" charset="0"/>
              </a:rPr>
              <a:t>：</a:t>
            </a:r>
            <a:endParaRPr lang="en-US" sz="2400"/>
          </a:p>
          <a:p>
            <a:r>
              <a:rPr lang="zh-CN" altLang="en-US" sz="2400">
                <a:ea typeface="SimSun" charset="0"/>
              </a:rPr>
              <a:t>如果</a:t>
            </a:r>
            <a:r>
              <a:rPr lang="en-US" altLang="zh-CN" sz="2400">
                <a:ea typeface="SimSun" charset="0"/>
              </a:rPr>
              <a:t> pos </a:t>
            </a:r>
            <a:r>
              <a:rPr lang="en-US" altLang="zh-CN" sz="2400">
                <a:ea typeface="SimSun" charset="0"/>
                <a:sym typeface="+mn-ea"/>
              </a:rPr>
              <a:t>≥</a:t>
            </a:r>
            <a:r>
              <a:rPr lang="en-US" altLang="zh-CN" sz="2400">
                <a:ea typeface="SimSun" charset="0"/>
              </a:rPr>
              <a:t> s.size() </a:t>
            </a:r>
            <a:r>
              <a:rPr lang="zh-CN" altLang="en-US" sz="2400">
                <a:ea typeface="SimSun" charset="0"/>
              </a:rPr>
              <a:t>则抛出</a:t>
            </a:r>
            <a:r>
              <a:rPr lang="en-US" altLang="zh-CN" sz="2400">
                <a:ea typeface="SimSun" charset="0"/>
              </a:rPr>
              <a:t> out_of_range </a:t>
            </a:r>
            <a:r>
              <a:rPr lang="zh-CN" altLang="en-US" sz="2400">
                <a:ea typeface="SimSun" charset="0"/>
              </a:rPr>
              <a:t>异常。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如果</a:t>
            </a:r>
            <a:r>
              <a:rPr lang="en-US" altLang="zh-CN" sz="2400">
                <a:ea typeface="SimSun" charset="0"/>
              </a:rPr>
              <a:t> pos + len </a:t>
            </a:r>
            <a:r>
              <a:rPr lang="en-US" altLang="zh-CN" sz="2400">
                <a:ea typeface="SimSun" charset="0"/>
                <a:sym typeface="+mn-ea"/>
              </a:rPr>
              <a:t>&gt;</a:t>
            </a:r>
            <a:r>
              <a:rPr lang="en-US" altLang="zh-CN" sz="2400">
                <a:ea typeface="SimSun" charset="0"/>
                <a:sym typeface="+mn-ea"/>
              </a:rPr>
              <a:t> s.size() </a:t>
            </a:r>
            <a:r>
              <a:rPr lang="zh-CN" altLang="en-US" sz="2400">
                <a:ea typeface="SimSun" charset="0"/>
                <a:sym typeface="+mn-ea"/>
              </a:rPr>
              <a:t>则会扩容字符串</a:t>
            </a:r>
            <a:r>
              <a:rPr lang="en-US" altLang="zh-CN" sz="2400">
                <a:ea typeface="SimSun" charset="0"/>
                <a:sym typeface="+mn-ea"/>
              </a:rPr>
              <a:t> s.resize(pos + len)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zh-CN" altLang="en-US" sz="24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append </a:t>
            </a:r>
            <a:r>
              <a:rPr lang="zh-CN" altLang="en-US">
                <a:ea typeface="SimSun" charset="0"/>
              </a:rPr>
              <a:t>追加</a:t>
            </a:r>
            <a:r>
              <a:rPr lang="zh-CN" altLang="en-US">
                <a:ea typeface="SimSun" charset="0"/>
                <a:sym typeface="+mn-ea"/>
              </a:rPr>
              <a:t>一段</a:t>
            </a:r>
            <a:r>
              <a:rPr lang="zh-CN" altLang="en-US">
                <a:ea typeface="SimSun" charset="0"/>
              </a:rPr>
              <a:t>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75715"/>
            <a:ext cx="10972800" cy="4766310"/>
          </a:xfrm>
        </p:spPr>
        <p:txBody>
          <a:bodyPr/>
          <a:p>
            <a:r>
              <a:rPr lang="en-US" altLang="zh-CN" sz="2200">
                <a:ea typeface="SimSun" charset="0"/>
              </a:rPr>
              <a:t>string s = “hello”;</a:t>
            </a:r>
            <a:endParaRPr lang="en-US" altLang="zh-CN" sz="2200">
              <a:ea typeface="SimSun" charset="0"/>
            </a:endParaRPr>
          </a:p>
          <a:p>
            <a:r>
              <a:rPr lang="en-US" altLang="zh-CN" sz="2200">
                <a:ea typeface="SimSun" charset="0"/>
              </a:rPr>
              <a:t>s += “world”;</a:t>
            </a:r>
            <a:endParaRPr lang="en-US" altLang="zh-CN" sz="2200">
              <a:ea typeface="SimSun" charset="0"/>
            </a:endParaRPr>
          </a:p>
          <a:p>
            <a:r>
              <a:rPr lang="zh-CN" altLang="en-US" sz="2200">
                <a:ea typeface="SimSun" charset="0"/>
              </a:rPr>
              <a:t>最后</a:t>
            </a:r>
            <a:r>
              <a:rPr lang="en-US" altLang="zh-CN" sz="2200">
                <a:ea typeface="SimSun" charset="0"/>
              </a:rPr>
              <a:t> s </a:t>
            </a:r>
            <a:r>
              <a:rPr lang="zh-CN" altLang="en-US" sz="2200">
                <a:ea typeface="SimSun" charset="0"/>
              </a:rPr>
              <a:t>会得到</a:t>
            </a:r>
            <a:r>
              <a:rPr lang="en-US" altLang="zh-CN" sz="2200">
                <a:ea typeface="SimSun" charset="0"/>
              </a:rPr>
              <a:t> “helloworld”</a:t>
            </a:r>
            <a:r>
              <a:rPr lang="zh-CN" altLang="en-US" sz="2200">
                <a:ea typeface="SimSun" charset="0"/>
              </a:rPr>
              <a:t>。</a:t>
            </a:r>
            <a:endParaRPr lang="zh-CN" altLang="en-US" sz="2200">
              <a:ea typeface="SimSun" charset="0"/>
            </a:endParaRPr>
          </a:p>
          <a:p>
            <a:r>
              <a:rPr lang="zh-CN" altLang="en-US" sz="2200">
                <a:ea typeface="SimSun" charset="0"/>
              </a:rPr>
              <a:t>这里的</a:t>
            </a:r>
            <a:r>
              <a:rPr lang="en-US" altLang="zh-CN" sz="2200">
                <a:ea typeface="SimSun" charset="0"/>
              </a:rPr>
              <a:t> += </a:t>
            </a:r>
            <a:r>
              <a:rPr lang="zh-CN" altLang="en-US" sz="2200">
                <a:ea typeface="SimSun" charset="0"/>
              </a:rPr>
              <a:t>也可以换做</a:t>
            </a:r>
            <a:r>
              <a:rPr lang="en-US" altLang="zh-CN" sz="2200">
                <a:ea typeface="SimSun" charset="0"/>
              </a:rPr>
              <a:t> </a:t>
            </a:r>
            <a:r>
              <a:rPr lang="en-US" sz="2200">
                <a:sym typeface="+mn-ea"/>
              </a:rPr>
              <a:t>append </a:t>
            </a:r>
            <a:r>
              <a:rPr lang="zh-CN" altLang="en-US" sz="2200">
                <a:ea typeface="SimSun" charset="0"/>
                <a:sym typeface="+mn-ea"/>
              </a:rPr>
              <a:t>函数，</a:t>
            </a:r>
            <a:r>
              <a:rPr lang="zh-CN" sz="2200">
                <a:ea typeface="SimSun" charset="0"/>
                <a:sym typeface="+mn-ea"/>
              </a:rPr>
              <a:t>基本</a:t>
            </a:r>
            <a:r>
              <a:rPr lang="zh-CN" altLang="en-US" sz="2200">
                <a:ea typeface="SimSun" charset="0"/>
                <a:sym typeface="+mn-ea"/>
              </a:rPr>
              <a:t>一样，没什么好说的。</a:t>
            </a:r>
            <a:endParaRPr lang="zh-CN" altLang="en-US" sz="2200">
              <a:ea typeface="SimSun" charset="0"/>
              <a:sym typeface="+mn-ea"/>
            </a:endParaRPr>
          </a:p>
          <a:p>
            <a:r>
              <a:rPr lang="zh-CN" altLang="en-US" sz="2200">
                <a:ea typeface="SimSun" charset="0"/>
                <a:sym typeface="+mn-ea"/>
              </a:rPr>
              <a:t>例如</a:t>
            </a:r>
            <a:r>
              <a:rPr lang="en-US" altLang="zh-CN" sz="2200">
                <a:ea typeface="SimSun" charset="0"/>
                <a:sym typeface="+mn-ea"/>
              </a:rPr>
              <a:t> </a:t>
            </a:r>
            <a:r>
              <a:rPr lang="en-US" altLang="zh-CN" sz="2200">
                <a:solidFill>
                  <a:srgbClr val="0070C0"/>
                </a:solidFill>
                <a:ea typeface="SimSun" charset="0"/>
                <a:sym typeface="+mn-ea"/>
              </a:rPr>
              <a:t>s.append(“world”)</a:t>
            </a:r>
            <a:r>
              <a:rPr lang="en-US" altLang="zh-CN" sz="2200">
                <a:ea typeface="SimSun" charset="0"/>
                <a:sym typeface="+mn-ea"/>
              </a:rPr>
              <a:t> </a:t>
            </a:r>
            <a:r>
              <a:rPr lang="zh-CN" altLang="en-US" sz="2200">
                <a:ea typeface="SimSun" charset="0"/>
                <a:sym typeface="+mn-ea"/>
              </a:rPr>
              <a:t>和</a:t>
            </a:r>
            <a:r>
              <a:rPr lang="en-US" altLang="zh-CN" sz="2200">
                <a:ea typeface="SimSun" charset="0"/>
                <a:sym typeface="+mn-ea"/>
              </a:rPr>
              <a:t> </a:t>
            </a:r>
            <a:r>
              <a:rPr lang="en-US" altLang="zh-CN" sz="2200">
                <a:solidFill>
                  <a:srgbClr val="0070C0"/>
                </a:solidFill>
                <a:ea typeface="SimSun" charset="0"/>
                <a:sym typeface="+mn-ea"/>
              </a:rPr>
              <a:t>s += “world”</a:t>
            </a:r>
            <a:r>
              <a:rPr lang="en-US" altLang="zh-CN" sz="2200">
                <a:ea typeface="SimSun" charset="0"/>
                <a:sym typeface="+mn-ea"/>
              </a:rPr>
              <a:t> </a:t>
            </a:r>
            <a:r>
              <a:rPr lang="zh-CN" altLang="en-US" sz="2200">
                <a:ea typeface="SimSun" charset="0"/>
                <a:sym typeface="+mn-ea"/>
              </a:rPr>
              <a:t>等价。</a:t>
            </a:r>
            <a:endParaRPr lang="en-US" altLang="zh-CN" sz="2200">
              <a:ea typeface="SimSun" charset="0"/>
              <a:sym typeface="+mn-ea"/>
            </a:endParaRPr>
          </a:p>
          <a:p>
            <a:r>
              <a:rPr lang="zh-CN" altLang="en-US" sz="2200">
                <a:ea typeface="SimSun" charset="0"/>
                <a:sym typeface="+mn-ea"/>
              </a:rPr>
              <a:t>区别在于</a:t>
            </a:r>
            <a:r>
              <a:rPr lang="en-US" altLang="zh-CN" sz="2200">
                <a:ea typeface="SimSun" charset="0"/>
                <a:sym typeface="+mn-ea"/>
              </a:rPr>
              <a:t> append </a:t>
            </a:r>
            <a:r>
              <a:rPr lang="zh-CN" altLang="en-US" sz="2200">
                <a:ea typeface="SimSun" charset="0"/>
                <a:sym typeface="+mn-ea"/>
              </a:rPr>
              <a:t>还可以指定第二个参数，限定字符串长度，用于要追加的字符串已经确定长度，或者是个切片的情况（</a:t>
            </a:r>
            <a:r>
              <a:rPr lang="en-US" altLang="zh-CN" sz="2200">
                <a:ea typeface="SimSun" charset="0"/>
                <a:sym typeface="+mn-ea"/>
              </a:rPr>
              <a:t>string_view</a:t>
            </a:r>
            <a:r>
              <a:rPr lang="zh-CN" altLang="en-US" sz="2200">
                <a:ea typeface="SimSun" charset="0"/>
                <a:sym typeface="+mn-ea"/>
              </a:rPr>
              <a:t>）。</a:t>
            </a:r>
            <a:endParaRPr lang="zh-CN" altLang="en-US" sz="2200">
              <a:ea typeface="SimSun" charset="0"/>
              <a:sym typeface="+mn-ea"/>
            </a:endParaRPr>
          </a:p>
          <a:p>
            <a:r>
              <a:rPr lang="zh-CN" altLang="en-US" sz="2200">
                <a:ea typeface="SimSun" charset="0"/>
                <a:sym typeface="+mn-ea"/>
              </a:rPr>
              <a:t>例如</a:t>
            </a:r>
            <a:r>
              <a:rPr lang="en-US" altLang="zh-CN" sz="2200">
                <a:solidFill>
                  <a:srgbClr val="0070C0"/>
                </a:solidFill>
                <a:ea typeface="SimSun" charset="0"/>
                <a:sym typeface="+mn-ea"/>
              </a:rPr>
              <a:t> s.append(“world”, 3)</a:t>
            </a:r>
            <a:r>
              <a:rPr lang="en-US" altLang="zh-CN" sz="2200">
                <a:ea typeface="SimSun" charset="0"/>
                <a:sym typeface="+mn-ea"/>
              </a:rPr>
              <a:t> </a:t>
            </a:r>
            <a:r>
              <a:rPr lang="zh-CN" altLang="en-US" sz="2200">
                <a:ea typeface="SimSun" charset="0"/>
                <a:sym typeface="+mn-ea"/>
              </a:rPr>
              <a:t>和</a:t>
            </a:r>
            <a:r>
              <a:rPr lang="en-US" altLang="zh-CN" sz="2200">
                <a:ea typeface="SimSun" charset="0"/>
                <a:sym typeface="+mn-ea"/>
              </a:rPr>
              <a:t> </a:t>
            </a:r>
            <a:r>
              <a:rPr lang="en-US" altLang="zh-CN" sz="2200">
                <a:solidFill>
                  <a:srgbClr val="0070C0"/>
                </a:solidFill>
                <a:ea typeface="SimSun" charset="0"/>
                <a:sym typeface="+mn-ea"/>
              </a:rPr>
              <a:t>s += string(“world”, 3)</a:t>
            </a:r>
            <a:r>
              <a:rPr lang="en-US" altLang="zh-CN" sz="2200">
                <a:ea typeface="SimSun" charset="0"/>
                <a:sym typeface="+mn-ea"/>
              </a:rPr>
              <a:t> </a:t>
            </a:r>
            <a:r>
              <a:rPr lang="zh-CN" altLang="en-US" sz="2200">
                <a:ea typeface="SimSun" charset="0"/>
                <a:sym typeface="+mn-ea"/>
              </a:rPr>
              <a:t>和</a:t>
            </a:r>
            <a:r>
              <a:rPr lang="en-US" altLang="zh-CN" sz="2200">
                <a:ea typeface="SimSun" charset="0"/>
                <a:sym typeface="+mn-ea"/>
              </a:rPr>
              <a:t> </a:t>
            </a:r>
            <a:r>
              <a:rPr lang="en-US" altLang="zh-CN" sz="2200">
                <a:solidFill>
                  <a:srgbClr val="0070C0"/>
                </a:solidFill>
                <a:ea typeface="SimSun" charset="0"/>
                <a:sym typeface="+mn-ea"/>
              </a:rPr>
              <a:t>s += “wor” </a:t>
            </a:r>
            <a:r>
              <a:rPr lang="zh-CN" altLang="en-US" sz="2200">
                <a:ea typeface="SimSun" charset="0"/>
                <a:sym typeface="+mn-ea"/>
              </a:rPr>
              <a:t>等价。</a:t>
            </a:r>
            <a:endParaRPr lang="zh-CN" altLang="en-US" sz="2200">
              <a:ea typeface="SimSun" charset="0"/>
              <a:sym typeface="+mn-ea"/>
            </a:endParaRPr>
          </a:p>
          <a:p>
            <a:r>
              <a:rPr lang="zh-CN" altLang="en-US" sz="2200">
                <a:ea typeface="SimSun" charset="0"/>
                <a:sym typeface="+mn-ea"/>
              </a:rPr>
              <a:t>性能如何？</a:t>
            </a:r>
            <a:r>
              <a:rPr lang="en-US" altLang="zh-CN" sz="2200">
                <a:ea typeface="SimSun" charset="0"/>
                <a:sym typeface="+mn-ea"/>
              </a:rPr>
              <a:t>append </a:t>
            </a:r>
            <a:r>
              <a:rPr lang="zh-CN" altLang="en-US" sz="2200">
                <a:ea typeface="SimSun" charset="0"/>
                <a:sym typeface="+mn-ea"/>
              </a:rPr>
              <a:t>的扩容方式和</a:t>
            </a:r>
            <a:r>
              <a:rPr lang="en-US" altLang="zh-CN" sz="2200">
                <a:ea typeface="SimSun" charset="0"/>
                <a:sym typeface="+mn-ea"/>
              </a:rPr>
              <a:t> vector </a:t>
            </a:r>
            <a:r>
              <a:rPr lang="zh-CN" altLang="en-US" sz="2200">
                <a:ea typeface="SimSun" charset="0"/>
                <a:sym typeface="+mn-ea"/>
              </a:rPr>
              <a:t>的</a:t>
            </a:r>
            <a:r>
              <a:rPr lang="en-US" altLang="zh-CN" sz="2200">
                <a:ea typeface="SimSun" charset="0"/>
                <a:sym typeface="+mn-ea"/>
              </a:rPr>
              <a:t> push_back </a:t>
            </a:r>
            <a:r>
              <a:rPr lang="zh-CN" altLang="en-US" sz="2200">
                <a:ea typeface="SimSun" charset="0"/>
                <a:sym typeface="+mn-ea"/>
              </a:rPr>
              <a:t>一样，每次超过</a:t>
            </a:r>
            <a:r>
              <a:rPr lang="en-US" altLang="zh-CN" sz="2200">
                <a:ea typeface="SimSun" charset="0"/>
                <a:sym typeface="+mn-ea"/>
              </a:rPr>
              <a:t> capacity </a:t>
            </a:r>
            <a:r>
              <a:rPr lang="zh-CN" altLang="en-US" sz="2200">
                <a:ea typeface="SimSun" charset="0"/>
                <a:sym typeface="+mn-ea"/>
              </a:rPr>
              <a:t>就预留两倍空间，所以重复调用</a:t>
            </a:r>
            <a:r>
              <a:rPr lang="en-US" altLang="zh-CN" sz="2200">
                <a:ea typeface="SimSun" charset="0"/>
                <a:sym typeface="+mn-ea"/>
              </a:rPr>
              <a:t> append </a:t>
            </a:r>
            <a:r>
              <a:rPr lang="zh-CN" altLang="en-US" sz="2200">
                <a:ea typeface="SimSun" charset="0"/>
                <a:sym typeface="+mn-ea"/>
              </a:rPr>
              <a:t>的复杂度其实是</a:t>
            </a:r>
            <a:r>
              <a:rPr lang="en-US" altLang="zh-CN" sz="2200">
                <a:ea typeface="SimSun" charset="0"/>
                <a:sym typeface="+mn-ea"/>
              </a:rPr>
              <a:t> </a:t>
            </a:r>
            <a:r>
              <a:rPr lang="en-US" altLang="zh-CN" sz="2200" b="1">
                <a:ea typeface="SimSun" charset="0"/>
                <a:sym typeface="+mn-ea"/>
              </a:rPr>
              <a:t>amortized O(n)</a:t>
            </a:r>
            <a:r>
              <a:rPr lang="en-US" altLang="zh-CN" sz="2200">
                <a:ea typeface="SimSun" charset="0"/>
                <a:sym typeface="+mn-ea"/>
              </a:rPr>
              <a:t> </a:t>
            </a:r>
            <a:r>
              <a:rPr lang="zh-CN" altLang="en-US" sz="2200">
                <a:ea typeface="SimSun" charset="0"/>
                <a:sym typeface="+mn-ea"/>
              </a:rPr>
              <a:t>的。</a:t>
            </a:r>
            <a:endParaRPr lang="zh-CN" altLang="en-US" sz="2200">
              <a:ea typeface="SimSun" charset="0"/>
              <a:sym typeface="+mn-ea"/>
            </a:endParaRPr>
          </a:p>
          <a:p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函数原型：</a:t>
            </a:r>
            <a:endParaRPr lang="zh-CN" altLang="en-US" sz="1800">
              <a:solidFill>
                <a:schemeClr val="bg1">
                  <a:lumMod val="50000"/>
                </a:schemeClr>
              </a:solidFill>
              <a:ea typeface="SimSun" charset="0"/>
              <a:sym typeface="+mn-ea"/>
            </a:endParaRPr>
          </a:p>
          <a:p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string &amp;append(string const &amp;str);                    // str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是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C++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字符串类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string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的对象</a:t>
            </a:r>
            <a:endParaRPr lang="zh-CN" altLang="en-US" sz="1800">
              <a:solidFill>
                <a:schemeClr val="bg1">
                  <a:lumMod val="50000"/>
                </a:schemeClr>
              </a:solidFill>
              <a:ea typeface="SimSun" charset="0"/>
              <a:sym typeface="+mn-ea"/>
            </a:endParaRPr>
          </a:p>
          <a:p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string &amp;append(const char *s);                         // s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是长度为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strlen(s)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的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0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结尾字符串</a:t>
            </a:r>
            <a:endParaRPr lang="en-US" altLang="zh-CN" sz="1800">
              <a:solidFill>
                <a:schemeClr val="bg1">
                  <a:lumMod val="50000"/>
                </a:schemeClr>
              </a:solidFill>
              <a:ea typeface="SimSun" charset="0"/>
              <a:sym typeface="+mn-ea"/>
            </a:endParaRPr>
          </a:p>
          <a:p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string &amp;append(string const &amp;str, size_t len);   //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只保留后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str.size() - len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个字符</a:t>
            </a:r>
            <a:endParaRPr lang="zh-CN" altLang="en-US" sz="1800">
              <a:solidFill>
                <a:schemeClr val="bg1">
                  <a:lumMod val="50000"/>
                </a:schemeClr>
              </a:solidFill>
              <a:ea typeface="SimSun" charset="0"/>
              <a:sym typeface="+mn-ea"/>
            </a:endParaRPr>
          </a:p>
          <a:p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string &amp;append(const char *s, size_t len);        //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只保留前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len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个字符</a:t>
            </a:r>
            <a:endParaRPr lang="zh-CN" altLang="en-US" sz="1800">
              <a:solidFill>
                <a:schemeClr val="bg1">
                  <a:lumMod val="50000"/>
                </a:schemeClr>
              </a:solidFill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append </a:t>
            </a:r>
            <a:r>
              <a:rPr lang="zh-CN" altLang="en-US">
                <a:ea typeface="SimSun" charset="0"/>
                <a:sym typeface="+mn-ea"/>
              </a:rPr>
              <a:t>追加</a:t>
            </a:r>
            <a:r>
              <a:rPr lang="zh-CN" altLang="en-US">
                <a:ea typeface="SimSun" charset="0"/>
                <a:sym typeface="+mn-ea"/>
              </a:rPr>
              <a:t>一段</a:t>
            </a:r>
            <a:r>
              <a:rPr lang="zh-CN" altLang="en-US">
                <a:ea typeface="SimSun" charset="0"/>
                <a:sym typeface="+mn-ea"/>
              </a:rPr>
              <a:t>字符串</a:t>
            </a:r>
            <a:endParaRPr lang="en-US"/>
          </a:p>
        </p:txBody>
      </p:sp>
      <p:sp>
        <p:nvSpPr>
          <p:cNvPr id="6" name="Content Placeholder 5"/>
          <p:cNvSpPr/>
          <p:nvPr>
            <p:ph idx="1"/>
          </p:nvPr>
        </p:nvSpPr>
        <p:spPr>
          <a:xfrm>
            <a:off x="52070" y="1600200"/>
            <a:ext cx="8079105" cy="5257165"/>
          </a:xfrm>
        </p:spPr>
        <p:txBody>
          <a:bodyPr/>
          <a:p>
            <a:r>
              <a:rPr lang="zh-CN" altLang="en-US" sz="2000">
                <a:solidFill>
                  <a:srgbClr val="0070C0"/>
                </a:solidFill>
                <a:ea typeface="SimSun" charset="0"/>
              </a:rPr>
              <a:t>前面两个</a:t>
            </a:r>
            <a:r>
              <a:rPr lang="zh-CN" altLang="en-US" sz="2000">
                <a:ea typeface="SimSun" charset="0"/>
              </a:rPr>
              <a:t>是最常用的版本，和</a:t>
            </a:r>
            <a:r>
              <a:rPr lang="en-US" altLang="zh-CN" sz="2000">
                <a:ea typeface="SimSun" charset="0"/>
              </a:rPr>
              <a:t> += </a:t>
            </a:r>
            <a:r>
              <a:rPr lang="zh-CN" altLang="en-US" sz="2000">
                <a:ea typeface="SimSun" charset="0"/>
              </a:rPr>
              <a:t>也是等价的。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solidFill>
                  <a:srgbClr val="C00000"/>
                </a:solidFill>
                <a:ea typeface="SimSun" charset="0"/>
              </a:rPr>
              <a:t>后面两个</a:t>
            </a:r>
            <a:r>
              <a:rPr lang="zh-CN" altLang="en-US" sz="2000">
                <a:ea typeface="SimSun" charset="0"/>
              </a:rPr>
              <a:t>带</a:t>
            </a:r>
            <a:r>
              <a:rPr lang="en-US" altLang="zh-CN" sz="2000">
                <a:ea typeface="SimSun" charset="0"/>
              </a:rPr>
              <a:t> len </a:t>
            </a:r>
            <a:r>
              <a:rPr lang="zh-CN" altLang="en-US" sz="2000">
                <a:ea typeface="SimSun" charset="0"/>
              </a:rPr>
              <a:t>的版本很奇怪，他们居然是反过来的：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对于</a:t>
            </a:r>
            <a:r>
              <a:rPr lang="en-US" altLang="zh-CN" sz="2000">
                <a:ea typeface="SimSun" charset="0"/>
              </a:rPr>
              <a:t> str </a:t>
            </a:r>
            <a:r>
              <a:rPr lang="zh-CN" altLang="en-US" sz="2000">
                <a:ea typeface="SimSun" charset="0"/>
              </a:rPr>
              <a:t>是</a:t>
            </a:r>
            <a:r>
              <a:rPr lang="en-US" altLang="zh-CN" sz="2000">
                <a:ea typeface="SimSun" charset="0"/>
              </a:rPr>
              <a:t> string </a:t>
            </a:r>
            <a:r>
              <a:rPr lang="zh-CN" altLang="en-US" sz="2000">
                <a:ea typeface="SimSun" charset="0"/>
              </a:rPr>
              <a:t>类型时，会变成保留后半部分。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对于</a:t>
            </a:r>
            <a:r>
              <a:rPr lang="en-US" altLang="zh-CN" sz="2000">
                <a:ea typeface="SimSun" charset="0"/>
                <a:sym typeface="+mn-ea"/>
              </a:rPr>
              <a:t> str </a:t>
            </a:r>
            <a:r>
              <a:rPr lang="zh-CN" altLang="en-US" sz="2000">
                <a:ea typeface="SimSun" charset="0"/>
                <a:sym typeface="+mn-ea"/>
              </a:rPr>
              <a:t>是</a:t>
            </a:r>
            <a:r>
              <a:rPr lang="en-US" altLang="zh-CN" sz="2000">
                <a:ea typeface="SimSun" charset="0"/>
                <a:sym typeface="+mn-ea"/>
              </a:rPr>
              <a:t> const char * </a:t>
            </a:r>
            <a:r>
              <a:rPr lang="zh-CN" altLang="en-US" sz="2000">
                <a:ea typeface="SimSun" charset="0"/>
                <a:sym typeface="+mn-ea"/>
              </a:rPr>
              <a:t>类型时，会保留前半部分。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</a:rPr>
              <a:t>为什么是这样？小彭老师也无从得知，可能是历史原因。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猜想是因为</a:t>
            </a:r>
            <a:r>
              <a:rPr lang="en-US" altLang="zh-CN" sz="2000">
                <a:ea typeface="SimSun" charset="0"/>
              </a:rPr>
              <a:t> const char * </a:t>
            </a:r>
            <a:r>
              <a:rPr lang="zh-CN" altLang="en-US" sz="2000">
                <a:ea typeface="SimSun" charset="0"/>
              </a:rPr>
              <a:t>指针可以自身进行</a:t>
            </a:r>
            <a:r>
              <a:rPr lang="en-US" altLang="zh-CN" sz="2000">
                <a:ea typeface="SimSun" charset="0"/>
              </a:rPr>
              <a:t> += </a:t>
            </a:r>
            <a:r>
              <a:rPr lang="zh-CN" altLang="en-US" sz="2000">
                <a:ea typeface="SimSun" charset="0"/>
              </a:rPr>
              <a:t>操作来去除开头的任意部分，所以要让</a:t>
            </a:r>
            <a:r>
              <a:rPr lang="en-US" altLang="zh-CN" sz="2000">
                <a:ea typeface="SimSun" charset="0"/>
              </a:rPr>
              <a:t> len </a:t>
            </a:r>
            <a:r>
              <a:rPr lang="zh-CN" altLang="en-US" sz="2000">
                <a:ea typeface="SimSun" charset="0"/>
              </a:rPr>
              <a:t>控制尾部的部分；而</a:t>
            </a:r>
            <a:r>
              <a:rPr lang="en-US" altLang="zh-CN" sz="2000">
                <a:ea typeface="SimSun" charset="0"/>
              </a:rPr>
              <a:t> string </a:t>
            </a:r>
            <a:r>
              <a:rPr lang="zh-CN" altLang="en-US" sz="2000">
                <a:ea typeface="SimSun" charset="0"/>
              </a:rPr>
              <a:t>类型可以自身进行</a:t>
            </a:r>
            <a:r>
              <a:rPr lang="en-US" altLang="zh-CN" sz="2000">
                <a:ea typeface="SimSun" charset="0"/>
              </a:rPr>
              <a:t> resize </a:t>
            </a:r>
            <a:r>
              <a:rPr lang="zh-CN" altLang="en-US" sz="2000">
                <a:ea typeface="SimSun" charset="0"/>
              </a:rPr>
              <a:t>操作来去除尾部的任意部分，所以用</a:t>
            </a:r>
            <a:r>
              <a:rPr lang="en-US" altLang="zh-CN" sz="2000">
                <a:ea typeface="SimSun" charset="0"/>
              </a:rPr>
              <a:t> len </a:t>
            </a:r>
            <a:r>
              <a:rPr lang="zh-CN" altLang="en-US" sz="2000">
                <a:ea typeface="SimSun" charset="0"/>
              </a:rPr>
              <a:t>控制开头的部分。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为了一点点破性能，弄这么多重载，不过这些都已经无所谓了，因为</a:t>
            </a:r>
            <a:r>
              <a:rPr lang="en-US" altLang="zh-CN" sz="2000">
                <a:ea typeface="SimSun" charset="0"/>
              </a:rPr>
              <a:t> C++17 </a:t>
            </a:r>
            <a:r>
              <a:rPr lang="zh-CN" altLang="en-US" sz="2000">
                <a:ea typeface="SimSun" charset="0"/>
              </a:rPr>
              <a:t>中有更为直观的</a:t>
            </a:r>
            <a:r>
              <a:rPr lang="en-US" altLang="zh-CN" sz="2000">
                <a:ea typeface="SimSun" charset="0"/>
              </a:rPr>
              <a:t> string_view</a:t>
            </a:r>
            <a:r>
              <a:rPr lang="zh-CN" altLang="en-US" sz="2000">
                <a:ea typeface="SimSun" charset="0"/>
              </a:rPr>
              <a:t>，要切片只需</a:t>
            </a:r>
            <a:r>
              <a:rPr lang="en-US" altLang="zh-CN" sz="2000">
                <a:ea typeface="SimSun" charset="0"/>
              </a:rPr>
              <a:t> substr</a:t>
            </a:r>
            <a:r>
              <a:rPr lang="zh-CN" altLang="en-US" sz="2000">
                <a:ea typeface="SimSun" charset="0"/>
              </a:rPr>
              <a:t>，例如：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solidFill>
                  <a:srgbClr val="002060"/>
                </a:solidFill>
                <a:ea typeface="SimSun" charset="0"/>
              </a:rPr>
              <a:t>s.append(“world”, 3)</a:t>
            </a:r>
            <a:r>
              <a:rPr lang="en-US" altLang="zh-CN" sz="2000">
                <a:ea typeface="SimSun" charset="0"/>
              </a:rPr>
              <a:t> </a:t>
            </a:r>
            <a:r>
              <a:rPr lang="zh-CN" altLang="en-US" sz="2000">
                <a:ea typeface="SimSun" charset="0"/>
              </a:rPr>
              <a:t>改成</a:t>
            </a:r>
            <a:r>
              <a:rPr lang="en-US" altLang="zh-CN" sz="2000">
                <a:ea typeface="SimSun" charset="0"/>
              </a:rPr>
              <a:t> </a:t>
            </a:r>
            <a:r>
              <a:rPr lang="en-US" altLang="zh-CN" sz="2000">
                <a:solidFill>
                  <a:srgbClr val="002060"/>
                </a:solidFill>
                <a:ea typeface="SimSun" charset="0"/>
              </a:rPr>
              <a:t>s += string_view(“world”).substr(0, 3)</a:t>
            </a:r>
            <a:endParaRPr lang="en-US" altLang="zh-CN" sz="2000">
              <a:solidFill>
                <a:srgbClr val="002060"/>
              </a:solidFill>
              <a:ea typeface="SimSun" charset="0"/>
            </a:endParaRPr>
          </a:p>
          <a:p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s.append(“world”s, 3)</a:t>
            </a:r>
            <a:r>
              <a:rPr lang="en-US" altLang="zh-CN" sz="2000">
                <a:ea typeface="SimSun" charset="0"/>
                <a:sym typeface="+mn-ea"/>
              </a:rPr>
              <a:t> </a:t>
            </a:r>
            <a:r>
              <a:rPr lang="zh-CN" altLang="en-US" sz="2000">
                <a:ea typeface="SimSun" charset="0"/>
                <a:sym typeface="+mn-ea"/>
              </a:rPr>
              <a:t>改成</a:t>
            </a:r>
            <a:r>
              <a:rPr lang="en-US" altLang="zh-CN" sz="2000">
                <a:ea typeface="SimSun" charset="0"/>
                <a:sym typeface="+mn-ea"/>
              </a:rPr>
              <a:t> </a:t>
            </a:r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s += string_view(“world”).substr(3)</a:t>
            </a:r>
            <a:endParaRPr lang="en-US" altLang="zh-CN" sz="2000">
              <a:solidFill>
                <a:srgbClr val="002060"/>
              </a:solidFill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</a:rPr>
              <a:t>又高效，又直观易懂，且</a:t>
            </a:r>
            <a:r>
              <a:rPr lang="en-US" altLang="zh-CN" sz="2000">
                <a:ea typeface="SimSun" charset="0"/>
              </a:rPr>
              <a:t> substr </a:t>
            </a:r>
            <a:r>
              <a:rPr lang="zh-CN" altLang="en-US" sz="2000">
                <a:ea typeface="SimSun" charset="0"/>
              </a:rPr>
              <a:t>附带了自动检查越界的能力，安全。</a:t>
            </a:r>
            <a:endParaRPr lang="zh-CN" altLang="en-US" sz="2000">
              <a:ea typeface="SimSun" charset="0"/>
            </a:endParaRPr>
          </a:p>
          <a:p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string_view(“world”)</a:t>
            </a:r>
            <a:r>
              <a:rPr lang="en-US" altLang="zh-CN" sz="2000">
                <a:ea typeface="SimSun" charset="0"/>
                <a:sym typeface="+mn-ea"/>
              </a:rPr>
              <a:t> </a:t>
            </a:r>
            <a:r>
              <a:rPr lang="zh-CN" altLang="en-US" sz="2000">
                <a:ea typeface="SimSun" charset="0"/>
                <a:sym typeface="+mn-ea"/>
              </a:rPr>
              <a:t>也可以简写作</a:t>
            </a:r>
            <a:r>
              <a:rPr lang="en-US" altLang="zh-CN" sz="2000">
                <a:ea typeface="SimSun" charset="0"/>
                <a:sym typeface="+mn-ea"/>
              </a:rPr>
              <a:t> </a:t>
            </a:r>
            <a:r>
              <a:rPr lang="en-US" altLang="zh-CN" sz="2000">
                <a:solidFill>
                  <a:srgbClr val="002060"/>
                </a:solidFill>
                <a:ea typeface="SimSun" charset="0"/>
                <a:sym typeface="+mn-ea"/>
              </a:rPr>
              <a:t>“world”sv</a:t>
            </a:r>
            <a:r>
              <a:rPr lang="zh-CN" altLang="en-US" sz="2000">
                <a:ea typeface="SimSun" charset="0"/>
                <a:sym typeface="+mn-ea"/>
              </a:rPr>
              <a:t>，</a:t>
            </a:r>
            <a:r>
              <a:rPr lang="zh-CN" altLang="en-US" sz="2000">
                <a:ea typeface="SimSun" charset="0"/>
              </a:rPr>
              <a:t>我们稍后再详细谈谈。</a:t>
            </a:r>
            <a:endParaRPr lang="zh-CN" altLang="en-US" sz="2000">
              <a:ea typeface="SimSun" charset="0"/>
            </a:endParaRP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30540" y="1259205"/>
            <a:ext cx="4061460" cy="5598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Left Brace 7"/>
          <p:cNvSpPr/>
          <p:nvPr/>
        </p:nvSpPr>
        <p:spPr>
          <a:xfrm>
            <a:off x="8585835" y="2708910"/>
            <a:ext cx="231140" cy="1256030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Left Brace 9"/>
          <p:cNvSpPr/>
          <p:nvPr/>
        </p:nvSpPr>
        <p:spPr>
          <a:xfrm>
            <a:off x="8585835" y="4098925"/>
            <a:ext cx="231140" cy="1256030"/>
          </a:xfrm>
          <a:prstGeom prst="lef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运算符</a:t>
            </a:r>
            <a:r>
              <a:rPr lang="en-US" altLang="zh-CN">
                <a:ea typeface="SimSun" charset="0"/>
              </a:rPr>
              <a:t> + </a:t>
            </a:r>
            <a:r>
              <a:rPr lang="zh-CN" altLang="en-US">
                <a:ea typeface="SimSun" charset="0"/>
              </a:rPr>
              <a:t>和</a:t>
            </a:r>
            <a:r>
              <a:rPr lang="en-US" altLang="zh-CN">
                <a:ea typeface="SimSun" charset="0"/>
              </a:rPr>
              <a:t> +=</a:t>
            </a:r>
            <a:endParaRPr lang="en-US" altLang="zh-CN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>
                <a:ea typeface="SimSun" charset="0"/>
              </a:rPr>
              <a:t>刚刚说了</a:t>
            </a:r>
            <a:r>
              <a:rPr lang="en-US" altLang="zh-CN" sz="2800">
                <a:ea typeface="SimSun" charset="0"/>
              </a:rPr>
              <a:t> + </a:t>
            </a:r>
            <a:r>
              <a:rPr lang="zh-CN" altLang="en-US" sz="2800">
                <a:ea typeface="SimSun" charset="0"/>
              </a:rPr>
              <a:t>和</a:t>
            </a:r>
            <a:r>
              <a:rPr lang="en-US" altLang="zh-CN" sz="2800">
                <a:ea typeface="SimSun" charset="0"/>
              </a:rPr>
              <a:t> += </a:t>
            </a:r>
            <a:r>
              <a:rPr lang="zh-CN" altLang="en-US" sz="2800">
                <a:ea typeface="SimSun" charset="0"/>
              </a:rPr>
              <a:t>比</a:t>
            </a:r>
            <a:r>
              <a:rPr lang="en-US" altLang="zh-CN" sz="2800">
                <a:ea typeface="SimSun" charset="0"/>
              </a:rPr>
              <a:t> append </a:t>
            </a:r>
            <a:r>
              <a:rPr lang="zh-CN" altLang="en-US" sz="2800">
                <a:ea typeface="SimSun" charset="0"/>
              </a:rPr>
              <a:t>更直观，而且只要配合</a:t>
            </a:r>
            <a:r>
              <a:rPr lang="en-US" altLang="zh-CN" sz="2800">
                <a:ea typeface="SimSun" charset="0"/>
              </a:rPr>
              <a:t> string_view</a:t>
            </a:r>
            <a:r>
              <a:rPr lang="zh-CN" altLang="en-US" sz="2800">
                <a:ea typeface="SimSun" charset="0"/>
              </a:rPr>
              <a:t>，性能上就没有区别了，为什么不用呢？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先把程序写出来，结果跑对了，再来考虑什么优化的问题。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直观的程序更容易调试，而</a:t>
            </a:r>
            <a:r>
              <a:rPr lang="en-US" altLang="zh-CN" sz="2800">
                <a:ea typeface="SimSun" charset="0"/>
              </a:rPr>
              <a:t> + </a:t>
            </a:r>
            <a:r>
              <a:rPr lang="zh-CN" altLang="en-US" sz="2800">
                <a:ea typeface="SimSun" charset="0"/>
              </a:rPr>
              <a:t>是非常直观的。</a:t>
            </a:r>
            <a:r>
              <a:rPr lang="en-US" altLang="zh-CN" sz="2800">
                <a:ea typeface="SimSun" charset="0"/>
              </a:rPr>
              <a:t>——</a:t>
            </a:r>
            <a:r>
              <a:rPr lang="zh-CN" altLang="en-US" sz="2800">
                <a:ea typeface="SimSun" charset="0"/>
              </a:rPr>
              <a:t>沃兹基硕德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小彭老师锐评：跑之前先学会走，反对心理作用优化、性能强迫症。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围棋术语说：本手，妙手，俗手。</a:t>
            </a:r>
            <a:endParaRPr lang="zh-CN" altLang="en-US" sz="2800">
              <a:ea typeface="SimSun" charset="0"/>
            </a:endParaRPr>
          </a:p>
          <a:p>
            <a:r>
              <a:rPr lang="zh-CN" altLang="en-US" sz="2800">
                <a:ea typeface="SimSun" charset="0"/>
              </a:rPr>
              <a:t>可能你以为自己这一步是</a:t>
            </a:r>
            <a:r>
              <a:rPr lang="zh-CN" altLang="en-US" sz="2800">
                <a:ea typeface="SimSun" charset="0"/>
                <a:sym typeface="+mn-ea"/>
              </a:rPr>
              <a:t>妙手，其实是擦粑粑的手。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</a:rPr>
              <a:t>不如和小彭老师来学习本手，夯实基础。</a:t>
            </a:r>
            <a:endParaRPr lang="zh-CN" altLang="en-US" sz="2800">
              <a:ea typeface="SimSun" charset="0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11745" y="3987165"/>
            <a:ext cx="4580255" cy="28708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insert </a:t>
            </a:r>
            <a:r>
              <a:rPr lang="zh-CN" altLang="en-US">
                <a:ea typeface="SimSun" charset="0"/>
              </a:rPr>
              <a:t>插入一段字符串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17955"/>
            <a:ext cx="10972800" cy="4525963"/>
          </a:xfrm>
        </p:spPr>
        <p:txBody>
          <a:bodyPr/>
          <a:p>
            <a:r>
              <a:rPr lang="en-US" altLang="zh-CN" sz="2000">
                <a:ea typeface="SimSun" charset="0"/>
                <a:sym typeface="+mn-ea"/>
              </a:rPr>
              <a:t>s.insert(pos, str) </a:t>
            </a:r>
            <a:r>
              <a:rPr lang="zh-CN" altLang="en-US" sz="2000">
                <a:ea typeface="SimSun" charset="0"/>
                <a:sym typeface="+mn-ea"/>
              </a:rPr>
              <a:t>会把子字符串</a:t>
            </a:r>
            <a:r>
              <a:rPr lang="en-US" altLang="zh-CN" sz="2000">
                <a:ea typeface="SimSun" charset="0"/>
                <a:sym typeface="+mn-ea"/>
              </a:rPr>
              <a:t> pos </a:t>
            </a:r>
            <a:r>
              <a:rPr lang="zh-CN" altLang="en-US" sz="2000">
                <a:ea typeface="SimSun" charset="0"/>
                <a:sym typeface="+mn-ea"/>
              </a:rPr>
              <a:t>插入到原字符串中第</a:t>
            </a:r>
            <a:r>
              <a:rPr lang="en-US" altLang="zh-CN" sz="2000">
                <a:ea typeface="SimSun" charset="0"/>
                <a:sym typeface="+mn-ea"/>
              </a:rPr>
              <a:t> pos </a:t>
            </a:r>
            <a:r>
              <a:rPr lang="zh-CN" altLang="en-US" sz="2000">
                <a:ea typeface="SimSun" charset="0"/>
                <a:sym typeface="+mn-ea"/>
              </a:rPr>
              <a:t>个字符和第</a:t>
            </a:r>
            <a:r>
              <a:rPr lang="en-US" altLang="zh-CN" sz="2000">
                <a:ea typeface="SimSun" charset="0"/>
                <a:sym typeface="+mn-ea"/>
              </a:rPr>
              <a:t> pos+1 </a:t>
            </a:r>
            <a:r>
              <a:rPr lang="zh-CN" altLang="en-US" sz="2000">
                <a:ea typeface="SimSun" charset="0"/>
                <a:sym typeface="+mn-ea"/>
              </a:rPr>
              <a:t>个字符之间。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</a:rPr>
              <a:t>函数原型：</a:t>
            </a:r>
            <a:endParaRPr lang="zh-CN" altLang="en-US" sz="1800">
              <a:solidFill>
                <a:schemeClr val="bg1">
                  <a:lumMod val="50000"/>
                </a:schemeClr>
              </a:solidFill>
              <a:ea typeface="SimSun" charset="0"/>
            </a:endParaRPr>
          </a:p>
          <a:p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string &amp;insert(size_t pos, string const &amp;str);                    // str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是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C++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字符串类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string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的对象</a:t>
            </a:r>
            <a:endParaRPr lang="zh-CN" altLang="en-US" sz="1800">
              <a:solidFill>
                <a:schemeClr val="bg1">
                  <a:lumMod val="50000"/>
                </a:schemeClr>
              </a:solidFill>
              <a:ea typeface="SimSun" charset="0"/>
              <a:sym typeface="+mn-ea"/>
            </a:endParaRPr>
          </a:p>
          <a:p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string &amp;insert(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size_t pos, 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const char *s);                         // s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是长度为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strlen(s)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的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0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结尾字符串</a:t>
            </a:r>
            <a:endParaRPr lang="en-US" altLang="zh-CN" sz="1800">
              <a:solidFill>
                <a:schemeClr val="bg1">
                  <a:lumMod val="50000"/>
                </a:schemeClr>
              </a:solidFill>
              <a:ea typeface="SimSun" charset="0"/>
              <a:sym typeface="+mn-ea"/>
            </a:endParaRPr>
          </a:p>
          <a:p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string &amp;insert(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size_t pos, 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string const &amp;str, size_t len);   //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只保留后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str.size() - len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个字符</a:t>
            </a:r>
            <a:endParaRPr lang="zh-CN" altLang="en-US" sz="1800">
              <a:solidFill>
                <a:schemeClr val="bg1">
                  <a:lumMod val="50000"/>
                </a:schemeClr>
              </a:solidFill>
              <a:ea typeface="SimSun" charset="0"/>
              <a:sym typeface="+mn-ea"/>
            </a:endParaRPr>
          </a:p>
          <a:p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string &amp;insert(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size_t pos, 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const char *s, size_t len);        //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只保留前</a:t>
            </a:r>
            <a:r>
              <a:rPr lang="en-US" altLang="zh-CN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 len </a:t>
            </a: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ea typeface="SimSun" charset="0"/>
                <a:sym typeface="+mn-ea"/>
              </a:rPr>
              <a:t>个字符</a:t>
            </a:r>
            <a:endParaRPr lang="en-US" altLang="zh-CN" sz="2000">
              <a:solidFill>
                <a:schemeClr val="bg1">
                  <a:lumMod val="50000"/>
                </a:schemeClr>
              </a:solidFill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后两个版本和</a:t>
            </a:r>
            <a:r>
              <a:rPr lang="en-US" altLang="zh-CN" sz="2000">
                <a:ea typeface="SimSun" charset="0"/>
              </a:rPr>
              <a:t> append </a:t>
            </a:r>
            <a:r>
              <a:rPr lang="zh-CN" altLang="en-US" sz="2000">
                <a:ea typeface="SimSun" charset="0"/>
              </a:rPr>
              <a:t>的情况一样诡异</a:t>
            </a:r>
            <a:r>
              <a:rPr lang="en-US" altLang="zh-CN" sz="2000">
                <a:ea typeface="SimSun" charset="0"/>
              </a:rPr>
              <a:t>……</a:t>
            </a:r>
            <a:r>
              <a:rPr lang="zh-CN" altLang="en-US" sz="2000">
                <a:ea typeface="SimSun" charset="0"/>
              </a:rPr>
              <a:t>通常我们只用前两个就行。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又是一个就地修改字符串，返回指向自身引用的函数</a:t>
            </a:r>
            <a:r>
              <a:rPr lang="en-US" altLang="zh-CN" sz="2000">
                <a:ea typeface="SimSun" charset="0"/>
                <a:sym typeface="+mn-ea"/>
              </a:rPr>
              <a:t>……</a:t>
            </a:r>
            <a:endParaRPr lang="en-US" altLang="zh-CN" sz="20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insert </a:t>
            </a:r>
            <a:r>
              <a:rPr lang="zh-CN" altLang="en-US">
                <a:ea typeface="SimSun" charset="0"/>
              </a:rPr>
              <a:t>插入一段字符串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>
                <a:ea typeface="SimSun" charset="0"/>
              </a:rPr>
              <a:t>当然，更直观的做法，还是</a:t>
            </a:r>
            <a:r>
              <a:rPr lang="en-US" altLang="zh-CN" sz="2400">
                <a:ea typeface="SimSun" charset="0"/>
              </a:rPr>
              <a:t> substr </a:t>
            </a:r>
            <a:r>
              <a:rPr lang="zh-CN" altLang="en-US" sz="2400">
                <a:ea typeface="SimSun" charset="0"/>
              </a:rPr>
              <a:t>配合</a:t>
            </a:r>
            <a:r>
              <a:rPr lang="en-US" altLang="zh-CN" sz="2400">
                <a:ea typeface="SimSun" charset="0"/>
              </a:rPr>
              <a:t> + </a:t>
            </a:r>
            <a:r>
              <a:rPr lang="zh-CN" altLang="en-US" sz="2400">
                <a:ea typeface="SimSun" charset="0"/>
              </a:rPr>
              <a:t>运算符（左）。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同理，可以先转换为</a:t>
            </a:r>
            <a:r>
              <a:rPr lang="en-US" altLang="zh-CN" sz="2400">
                <a:ea typeface="SimSun" charset="0"/>
              </a:rPr>
              <a:t> string_view </a:t>
            </a:r>
            <a:r>
              <a:rPr lang="zh-CN" altLang="en-US" sz="2400">
                <a:ea typeface="SimSun" charset="0"/>
              </a:rPr>
              <a:t>再</a:t>
            </a:r>
            <a:r>
              <a:rPr lang="en-US" altLang="zh-CN" sz="2400">
                <a:ea typeface="SimSun" charset="0"/>
              </a:rPr>
              <a:t> substr</a:t>
            </a:r>
            <a:r>
              <a:rPr lang="zh-CN" altLang="en-US" sz="2400">
                <a:ea typeface="SimSun" charset="0"/>
              </a:rPr>
              <a:t>，高效切片，没有性能损失（右）。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36825"/>
            <a:ext cx="7522210" cy="4321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1875" y="2536825"/>
            <a:ext cx="3540125" cy="4321175"/>
          </a:xfrm>
          <a:prstGeom prst="rect">
            <a:avLst/>
          </a:prstGeom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运算符</a:t>
            </a:r>
            <a:r>
              <a:rPr lang="en-US" altLang="zh-CN">
                <a:ea typeface="SimSun" charset="0"/>
                <a:sym typeface="+mn-ea"/>
              </a:rPr>
              <a:t> </a:t>
            </a:r>
            <a:r>
              <a:rPr lang="en-US">
                <a:ea typeface="SimSun" charset="0"/>
                <a:sym typeface="+mn-ea"/>
              </a:rPr>
              <a:t>==</a:t>
            </a:r>
            <a:r>
              <a:rPr lang="zh-CN" altLang="en-US">
                <a:ea typeface="SimSun" charset="0"/>
                <a:sym typeface="+mn-ea"/>
              </a:rPr>
              <a:t>、</a:t>
            </a:r>
            <a:r>
              <a:rPr lang="en-US" altLang="zh-CN">
                <a:ea typeface="SimSun" charset="0"/>
                <a:sym typeface="+mn-ea"/>
              </a:rPr>
              <a:t>!=</a:t>
            </a:r>
            <a:r>
              <a:rPr lang="zh-CN" altLang="en-US">
                <a:ea typeface="SimSun" charset="0"/>
              </a:rPr>
              <a:t>、</a:t>
            </a:r>
            <a:r>
              <a:rPr lang="en-US" altLang="zh-CN">
                <a:ea typeface="SimSun" charset="0"/>
              </a:rPr>
              <a:t>&gt;</a:t>
            </a:r>
            <a:r>
              <a:rPr lang="zh-CN" altLang="en-US">
                <a:ea typeface="SimSun" charset="0"/>
              </a:rPr>
              <a:t>、</a:t>
            </a:r>
            <a:r>
              <a:rPr lang="en-US" altLang="zh-CN">
                <a:ea typeface="SimSun" charset="0"/>
              </a:rPr>
              <a:t>&lt;</a:t>
            </a:r>
            <a:r>
              <a:rPr lang="zh-CN" altLang="en-US">
                <a:ea typeface="SimSun" charset="0"/>
              </a:rPr>
              <a:t>、</a:t>
            </a:r>
            <a:r>
              <a:rPr lang="en-US" altLang="zh-CN">
                <a:ea typeface="SimSun" charset="0"/>
              </a:rPr>
              <a:t>&gt;=</a:t>
            </a:r>
            <a:r>
              <a:rPr lang="zh-CN" altLang="en-US">
                <a:ea typeface="SimSun" charset="0"/>
              </a:rPr>
              <a:t>、</a:t>
            </a:r>
            <a:r>
              <a:rPr lang="en-US" altLang="zh-CN">
                <a:ea typeface="SimSun" charset="0"/>
              </a:rPr>
              <a:t>&lt;=</a:t>
            </a:r>
            <a:endParaRPr lang="en-US" altLang="zh-CN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>
                <a:ea typeface="SimSun" charset="0"/>
              </a:rPr>
              <a:t>这个我们</a:t>
            </a:r>
            <a:r>
              <a:rPr lang="en-US" altLang="zh-CN" sz="2400">
                <a:ea typeface="SimSun" charset="0"/>
              </a:rPr>
              <a:t> set </a:t>
            </a:r>
            <a:r>
              <a:rPr lang="zh-CN" altLang="en-US" sz="2400">
                <a:ea typeface="SimSun" charset="0"/>
              </a:rPr>
              <a:t>那一讲说过了，字符串的大于小于运算符，是按字典序比较的。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sym typeface="+mn-ea"/>
              </a:rPr>
              <a:t>他会按</a:t>
            </a:r>
            <a:r>
              <a:rPr lang="zh-CN" altLang="en-US" sz="2400" b="1">
                <a:sym typeface="+mn-ea"/>
              </a:rPr>
              <a:t>字典序</a:t>
            </a:r>
            <a:r>
              <a:rPr lang="zh-CN" altLang="en-US" sz="2400">
                <a:sym typeface="+mn-ea"/>
              </a:rPr>
              <a:t>比较两个字符串。所谓字典序就是优先比较两者第一个字符（按</a:t>
            </a:r>
            <a:r>
              <a:rPr lang="en-US" altLang="zh-CN" sz="2400">
                <a:sym typeface="+mn-ea"/>
              </a:rPr>
              <a:t> ASCII </a:t>
            </a:r>
            <a:r>
              <a:rPr lang="zh-CN" altLang="en-US" sz="2400">
                <a:sym typeface="+mn-ea"/>
              </a:rPr>
              <a:t>码比较），</a:t>
            </a:r>
            <a:r>
              <a:rPr lang="zh-CN" altLang="en-US" sz="2400">
                <a:solidFill>
                  <a:srgbClr val="7030A0"/>
                </a:solidFill>
                <a:sym typeface="+mn-ea"/>
              </a:rPr>
              <a:t>如果相等则继续比较第二个字符</a:t>
            </a:r>
            <a:r>
              <a:rPr lang="zh-CN" altLang="en-US" sz="2400">
                <a:sym typeface="+mn-ea"/>
              </a:rPr>
              <a:t>，</a:t>
            </a:r>
            <a:r>
              <a:rPr lang="zh-CN" altLang="en-US" sz="2400">
                <a:solidFill>
                  <a:srgbClr val="0070C0"/>
                </a:solidFill>
                <a:sym typeface="+mn-ea"/>
              </a:rPr>
              <a:t>不相等则直接以这个比较的结果返回</a:t>
            </a:r>
            <a:r>
              <a:rPr lang="zh-CN" altLang="en-US" sz="2400">
                <a:sym typeface="+mn-ea"/>
              </a:rPr>
              <a:t>，</a:t>
            </a:r>
            <a:r>
              <a:rPr lang="zh-CN" altLang="en-US" sz="2400">
                <a:sym typeface="+mn-ea"/>
              </a:rPr>
              <a:t>第二个比完比第三个</a:t>
            </a:r>
            <a:r>
              <a:rPr lang="en-US" altLang="zh-CN" sz="2400">
                <a:sym typeface="+mn-ea"/>
              </a:rPr>
              <a:t>……</a:t>
            </a:r>
            <a:r>
              <a:rPr lang="zh-CN" altLang="en-US" sz="2400">
                <a:sym typeface="+mn-ea"/>
              </a:rPr>
              <a:t>如果比到末尾全都相等，分两种情况：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olidFill>
                  <a:srgbClr val="C00000"/>
                </a:solidFill>
                <a:sym typeface="+mn-ea"/>
              </a:rPr>
              <a:t>其中一个字符串比较短，则认为长的字符串大于短的字符串</a:t>
            </a:r>
            <a:r>
              <a:rPr lang="zh-CN" altLang="en-US" sz="2400">
                <a:sym typeface="+mn-ea"/>
              </a:rPr>
              <a:t>。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olidFill>
                  <a:schemeClr val="accent6">
                    <a:lumMod val="50000"/>
                  </a:schemeClr>
                </a:solidFill>
                <a:sym typeface="+mn-ea"/>
              </a:rPr>
              <a:t>两个字符串长度也一样，则认为两者相等</a:t>
            </a:r>
            <a:r>
              <a:rPr lang="zh-CN" altLang="en-US" sz="2400">
                <a:sym typeface="+mn-ea"/>
              </a:rPr>
              <a:t>。</a:t>
            </a:r>
            <a:endParaRPr lang="zh-CN" altLang="en-US" sz="2400">
              <a:solidFill>
                <a:srgbClr val="00B050"/>
              </a:solidFill>
              <a:sym typeface="+mn-ea"/>
            </a:endParaRPr>
          </a:p>
          <a:p>
            <a:r>
              <a:rPr lang="zh-CN" altLang="en-US" sz="2400">
                <a:ea typeface="SimSun" charset="0"/>
              </a:rPr>
              <a:t>例如：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solidFill>
                  <a:schemeClr val="accent6">
                    <a:lumMod val="50000"/>
                  </a:schemeClr>
                </a:solidFill>
                <a:ea typeface="SimSun" charset="0"/>
                <a:sym typeface="+mn-ea"/>
              </a:rPr>
              <a:t>“azazel” = “azazel”          </a:t>
            </a:r>
            <a:r>
              <a:rPr lang="zh-CN" altLang="en-US" sz="2400">
                <a:sym typeface="+mn-ea"/>
              </a:rPr>
              <a:t>因为</a:t>
            </a:r>
            <a:r>
              <a:rPr lang="zh-CN" altLang="en-US" sz="2400">
                <a:ea typeface="SimSun" charset="0"/>
                <a:sym typeface="+mn-ea"/>
              </a:rPr>
              <a:t>完全一样啊</a:t>
            </a:r>
            <a:r>
              <a:rPr lang="en-US" altLang="zh-CN" sz="2400">
                <a:ea typeface="SimSun" charset="0"/>
                <a:sym typeface="+mn-ea"/>
              </a:rPr>
              <a:t>               </a:t>
            </a:r>
            <a:r>
              <a:rPr lang="zh-CN" altLang="en-US" sz="2400">
                <a:ea typeface="SimSun" charset="0"/>
                <a:sym typeface="+mn-ea"/>
              </a:rPr>
              <a:t>比较了</a:t>
            </a:r>
            <a:r>
              <a:rPr lang="en-US" altLang="zh-CN" sz="2400">
                <a:ea typeface="SimSun" charset="0"/>
                <a:sym typeface="+mn-ea"/>
              </a:rPr>
              <a:t> 6 </a:t>
            </a:r>
            <a:r>
              <a:rPr lang="zh-CN" altLang="en-US" sz="2400">
                <a:ea typeface="SimSun" charset="0"/>
                <a:sym typeface="+mn-ea"/>
              </a:rPr>
              <a:t>次</a:t>
            </a:r>
            <a:endParaRPr lang="zh-CN" altLang="en-US" sz="2400">
              <a:solidFill>
                <a:schemeClr val="accent6">
                  <a:lumMod val="50000"/>
                </a:schemeClr>
              </a:solidFill>
              <a:ea typeface="SimSun" charset="0"/>
            </a:endParaRPr>
          </a:p>
          <a:p>
            <a:r>
              <a:rPr lang="en-US" altLang="zh-CN" sz="2400">
                <a:solidFill>
                  <a:srgbClr val="C00000"/>
                </a:solidFill>
                <a:ea typeface="SimSun" charset="0"/>
              </a:rPr>
              <a:t>“azazel” &gt; “az”                 </a:t>
            </a:r>
            <a:r>
              <a:rPr lang="zh-CN" altLang="en-US" sz="2400">
                <a:sym typeface="+mn-ea"/>
              </a:rPr>
              <a:t>因为长度</a:t>
            </a:r>
            <a:r>
              <a:rPr lang="en-US" altLang="zh-CN" sz="2400">
                <a:sym typeface="+mn-ea"/>
              </a:rPr>
              <a:t> 6 &gt; 2</a:t>
            </a:r>
            <a:r>
              <a:rPr lang="en-US" altLang="zh-CN" sz="2400">
                <a:ea typeface="SimSun" charset="0"/>
                <a:sym typeface="+mn-ea"/>
              </a:rPr>
              <a:t>                </a:t>
            </a:r>
            <a:r>
              <a:rPr lang="zh-CN" altLang="en-US" sz="2400">
                <a:ea typeface="SimSun" charset="0"/>
                <a:sym typeface="+mn-ea"/>
              </a:rPr>
              <a:t>比较了</a:t>
            </a:r>
            <a:r>
              <a:rPr lang="en-US" altLang="zh-CN" sz="2400">
                <a:ea typeface="SimSun" charset="0"/>
                <a:sym typeface="+mn-ea"/>
              </a:rPr>
              <a:t> 3 </a:t>
            </a:r>
            <a:r>
              <a:rPr lang="zh-CN" altLang="en-US" sz="2400">
                <a:ea typeface="SimSun" charset="0"/>
                <a:sym typeface="+mn-ea"/>
              </a:rPr>
              <a:t>次</a:t>
            </a:r>
            <a:endParaRPr lang="en-US" altLang="zh-CN" sz="2400">
              <a:solidFill>
                <a:srgbClr val="C00000"/>
              </a:solidFill>
              <a:ea typeface="SimSun" charset="0"/>
            </a:endParaRPr>
          </a:p>
          <a:p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“azazel” &lt; “linux”</a:t>
            </a:r>
            <a:r>
              <a:rPr lang="en-US" altLang="zh-CN" sz="2400">
                <a:solidFill>
                  <a:srgbClr val="7030A0"/>
                </a:solidFill>
                <a:ea typeface="SimSun" charset="0"/>
                <a:sym typeface="+mn-ea"/>
              </a:rPr>
              <a:t>             </a:t>
            </a:r>
            <a:r>
              <a:rPr lang="zh-CN" altLang="en-US" sz="2400">
                <a:sym typeface="+mn-ea"/>
              </a:rPr>
              <a:t>因为第</a:t>
            </a:r>
            <a:r>
              <a:rPr lang="zh-CN" altLang="en-US" sz="2400">
                <a:ea typeface="SimSun" charset="0"/>
                <a:sym typeface="+mn-ea"/>
              </a:rPr>
              <a:t>一</a:t>
            </a:r>
            <a:r>
              <a:rPr lang="zh-CN" altLang="en-US" sz="2400">
                <a:sym typeface="+mn-ea"/>
              </a:rPr>
              <a:t>个字符</a:t>
            </a:r>
            <a:r>
              <a:rPr lang="en-US" altLang="zh-CN" sz="2400">
                <a:sym typeface="+mn-ea"/>
              </a:rPr>
              <a:t> ‘a’ &lt; ‘l’</a:t>
            </a:r>
            <a:r>
              <a:rPr lang="en-US" altLang="zh-CN" sz="2400">
                <a:ea typeface="SimSun" charset="0"/>
                <a:sym typeface="+mn-ea"/>
              </a:rPr>
              <a:t>    </a:t>
            </a:r>
            <a:r>
              <a:rPr lang="zh-CN" altLang="en-US" sz="2400">
                <a:ea typeface="SimSun" charset="0"/>
                <a:sym typeface="+mn-ea"/>
              </a:rPr>
              <a:t>比较了</a:t>
            </a:r>
            <a:r>
              <a:rPr lang="en-US" altLang="zh-CN" sz="2400">
                <a:ea typeface="SimSun" charset="0"/>
                <a:sym typeface="+mn-ea"/>
              </a:rPr>
              <a:t> 1 </a:t>
            </a:r>
            <a:r>
              <a:rPr lang="zh-CN" altLang="en-US" sz="2400">
                <a:ea typeface="SimSun" charset="0"/>
                <a:sym typeface="+mn-ea"/>
              </a:rPr>
              <a:t>次</a:t>
            </a:r>
            <a:endParaRPr lang="en-US" altLang="zh-CN" sz="2400">
              <a:solidFill>
                <a:srgbClr val="0070C0"/>
              </a:solidFill>
              <a:ea typeface="SimSun" charset="0"/>
            </a:endParaRPr>
          </a:p>
          <a:p>
            <a:r>
              <a:rPr lang="en-US" altLang="zh-CN" sz="2400">
                <a:solidFill>
                  <a:srgbClr val="7030A0"/>
                </a:solidFill>
                <a:ea typeface="SimSun" charset="0"/>
              </a:rPr>
              <a:t>“azazel” &gt; “application”   </a:t>
            </a:r>
            <a:r>
              <a:rPr lang="zh-CN" altLang="en-US" sz="2400">
                <a:sym typeface="+mn-ea"/>
              </a:rPr>
              <a:t>因为第二个字符</a:t>
            </a:r>
            <a:r>
              <a:rPr lang="en-US" altLang="zh-CN" sz="2400">
                <a:sym typeface="+mn-ea"/>
              </a:rPr>
              <a:t> ‘z’ &gt; ‘p’</a:t>
            </a:r>
            <a:r>
              <a:rPr lang="en-US" altLang="zh-CN" sz="2400">
                <a:ea typeface="SimSun" charset="0"/>
                <a:sym typeface="+mn-ea"/>
              </a:rPr>
              <a:t>   </a:t>
            </a:r>
            <a:r>
              <a:rPr lang="zh-CN" altLang="en-US" sz="2400">
                <a:ea typeface="SimSun" charset="0"/>
                <a:sym typeface="+mn-ea"/>
              </a:rPr>
              <a:t>比较了</a:t>
            </a:r>
            <a:r>
              <a:rPr lang="en-US" altLang="zh-CN" sz="2400">
                <a:ea typeface="SimSun" charset="0"/>
                <a:sym typeface="+mn-ea"/>
              </a:rPr>
              <a:t> 2 </a:t>
            </a:r>
            <a:r>
              <a:rPr lang="zh-CN" altLang="en-US" sz="2400">
                <a:ea typeface="SimSun" charset="0"/>
                <a:sym typeface="+mn-ea"/>
              </a:rPr>
              <a:t>次</a:t>
            </a:r>
            <a:endParaRPr lang="zh-CN" altLang="en-US" sz="2400">
              <a:solidFill>
                <a:srgbClr val="7030A0"/>
              </a:solidFill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通用的比较函数</a:t>
            </a:r>
            <a:r>
              <a:rPr lang="en-US" altLang="zh-CN">
                <a:ea typeface="SimSun" charset="0"/>
              </a:rPr>
              <a:t> compare</a:t>
            </a:r>
            <a:endParaRPr lang="en-US" altLang="zh-CN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>
                <a:ea typeface="SimSun" charset="0"/>
                <a:sym typeface="+mn-ea"/>
              </a:rPr>
              <a:t>不管是</a:t>
            </a:r>
            <a:r>
              <a:rPr lang="en-US" altLang="zh-CN" sz="2800">
                <a:ea typeface="SimSun" charset="0"/>
                <a:sym typeface="+mn-ea"/>
              </a:rPr>
              <a:t> &gt;</a:t>
            </a:r>
            <a:r>
              <a:rPr lang="zh-CN" altLang="en-US" sz="2800">
                <a:ea typeface="SimSun" charset="0"/>
                <a:sym typeface="+mn-ea"/>
              </a:rPr>
              <a:t>、</a:t>
            </a:r>
            <a:r>
              <a:rPr lang="en-US" altLang="zh-CN" sz="2800">
                <a:ea typeface="SimSun" charset="0"/>
                <a:sym typeface="+mn-ea"/>
              </a:rPr>
              <a:t>&lt; </a:t>
            </a:r>
            <a:r>
              <a:rPr lang="zh-CN" altLang="en-US" sz="2800">
                <a:ea typeface="SimSun" charset="0"/>
                <a:sym typeface="+mn-ea"/>
              </a:rPr>
              <a:t>还是</a:t>
            </a:r>
            <a:r>
              <a:rPr lang="en-US" altLang="zh-CN" sz="2800">
                <a:ea typeface="SimSun" charset="0"/>
                <a:sym typeface="+mn-ea"/>
              </a:rPr>
              <a:t> ==</a:t>
            </a:r>
            <a:r>
              <a:rPr lang="zh-CN" altLang="en-US" sz="2800">
                <a:ea typeface="SimSun" charset="0"/>
                <a:sym typeface="+mn-ea"/>
              </a:rPr>
              <a:t>，都只能一次比较出一个</a:t>
            </a:r>
            <a:r>
              <a:rPr lang="en-US" altLang="zh-CN" sz="2800">
                <a:ea typeface="SimSun" charset="0"/>
                <a:sym typeface="+mn-ea"/>
              </a:rPr>
              <a:t> bool </a:t>
            </a:r>
            <a:r>
              <a:rPr lang="zh-CN" altLang="en-US" sz="2800">
                <a:ea typeface="SimSun" charset="0"/>
                <a:sym typeface="+mn-ea"/>
              </a:rPr>
              <a:t>结果。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其实</a:t>
            </a:r>
            <a:r>
              <a:rPr lang="en-US" altLang="zh-CN" sz="2800">
                <a:ea typeface="SimSun" charset="0"/>
                <a:sym typeface="+mn-ea"/>
              </a:rPr>
              <a:t> C </a:t>
            </a:r>
            <a:r>
              <a:rPr lang="zh-CN" altLang="en-US" sz="2800">
                <a:ea typeface="SimSun" charset="0"/>
                <a:sym typeface="+mn-ea"/>
              </a:rPr>
              <a:t>语言的</a:t>
            </a:r>
            <a:r>
              <a:rPr lang="en-US" altLang="zh-CN" sz="2800">
                <a:ea typeface="SimSun" charset="0"/>
                <a:sym typeface="+mn-ea"/>
              </a:rPr>
              <a:t> strcmp(a, b) </a:t>
            </a:r>
            <a:r>
              <a:rPr lang="zh-CN" altLang="en-US" sz="2800">
                <a:ea typeface="SimSun" charset="0"/>
                <a:sym typeface="+mn-ea"/>
              </a:rPr>
              <a:t>不仅可以判断相等，也可以用于字典序比较，返回</a:t>
            </a:r>
            <a:r>
              <a:rPr lang="en-US" altLang="zh-CN" sz="2800">
                <a:ea typeface="SimSun" charset="0"/>
                <a:sym typeface="+mn-ea"/>
              </a:rPr>
              <a:t> -1 </a:t>
            </a:r>
            <a:r>
              <a:rPr lang="zh-CN" altLang="en-US" sz="2800">
                <a:ea typeface="SimSun" charset="0"/>
                <a:sym typeface="+mn-ea"/>
              </a:rPr>
              <a:t>代表</a:t>
            </a:r>
            <a:r>
              <a:rPr lang="en-US" altLang="zh-CN" sz="2800">
                <a:ea typeface="SimSun" charset="0"/>
                <a:sym typeface="+mn-ea"/>
              </a:rPr>
              <a:t> a &lt; b</a:t>
            </a:r>
            <a:r>
              <a:rPr lang="zh-CN" altLang="en-US" sz="2800">
                <a:ea typeface="SimSun" charset="0"/>
                <a:sym typeface="+mn-ea"/>
              </a:rPr>
              <a:t>，返回</a:t>
            </a:r>
            <a:r>
              <a:rPr lang="en-US" altLang="zh-CN" sz="2800">
                <a:ea typeface="SimSun" charset="0"/>
                <a:sym typeface="+mn-ea"/>
              </a:rPr>
              <a:t> 1 </a:t>
            </a:r>
            <a:r>
              <a:rPr lang="zh-CN" altLang="en-US" sz="2800">
                <a:ea typeface="SimSun" charset="0"/>
                <a:sym typeface="+mn-ea"/>
              </a:rPr>
              <a:t>代表</a:t>
            </a:r>
            <a:r>
              <a:rPr lang="en-US" altLang="zh-CN" sz="2800">
                <a:ea typeface="SimSun" charset="0"/>
                <a:sym typeface="+mn-ea"/>
              </a:rPr>
              <a:t> a &gt; b</a:t>
            </a:r>
            <a:r>
              <a:rPr lang="zh-CN" altLang="en-US" sz="2800">
                <a:ea typeface="SimSun" charset="0"/>
                <a:sym typeface="+mn-ea"/>
              </a:rPr>
              <a:t>，返回</a:t>
            </a:r>
            <a:r>
              <a:rPr lang="en-US" altLang="zh-CN" sz="2800">
                <a:ea typeface="SimSun" charset="0"/>
                <a:sym typeface="+mn-ea"/>
              </a:rPr>
              <a:t> 0 </a:t>
            </a:r>
            <a:r>
              <a:rPr lang="zh-CN" altLang="en-US" sz="2800">
                <a:ea typeface="SimSun" charset="0"/>
                <a:sym typeface="+mn-ea"/>
              </a:rPr>
              <a:t>代表</a:t>
            </a:r>
            <a:r>
              <a:rPr lang="en-US" altLang="zh-CN" sz="2800">
                <a:ea typeface="SimSun" charset="0"/>
                <a:sym typeface="+mn-ea"/>
              </a:rPr>
              <a:t> a == b</a:t>
            </a:r>
            <a:r>
              <a:rPr lang="zh-CN" altLang="en-US" sz="2800">
                <a:ea typeface="SimSun" charset="0"/>
                <a:sym typeface="+mn-ea"/>
              </a:rPr>
              <a:t>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这就是为什么</a:t>
            </a:r>
            <a:r>
              <a:rPr lang="en-US" altLang="zh-CN" sz="2800">
                <a:ea typeface="SimSun" charset="0"/>
                <a:sym typeface="+mn-ea"/>
              </a:rPr>
              <a:t> strcmp </a:t>
            </a:r>
            <a:r>
              <a:rPr lang="zh-CN" altLang="en-US" sz="2800">
                <a:ea typeface="SimSun" charset="0"/>
                <a:sym typeface="+mn-ea"/>
              </a:rPr>
              <a:t>最常用的写法是</a:t>
            </a:r>
            <a:r>
              <a:rPr lang="en-US" altLang="zh-CN" sz="2800">
                <a:ea typeface="SimSun" charset="0"/>
                <a:sym typeface="+mn-ea"/>
              </a:rPr>
              <a:t> !strcmp(a, b) </a:t>
            </a:r>
            <a:r>
              <a:rPr lang="zh-CN" altLang="en-US" sz="2800">
                <a:ea typeface="SimSun" charset="0"/>
                <a:sym typeface="+mn-ea"/>
              </a:rPr>
              <a:t>判断两者相等。</a:t>
            </a:r>
            <a:endParaRPr lang="zh-CN" altLang="en-US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因此</a:t>
            </a:r>
            <a:r>
              <a:rPr lang="en-US" altLang="zh-CN" sz="2800">
                <a:ea typeface="SimSun" charset="0"/>
                <a:sym typeface="+mn-ea"/>
              </a:rPr>
              <a:t> string </a:t>
            </a:r>
            <a:r>
              <a:rPr lang="zh-CN" altLang="en-US" sz="2800">
                <a:ea typeface="SimSun" charset="0"/>
                <a:sym typeface="+mn-ea"/>
              </a:rPr>
              <a:t>也有一个成员函数</a:t>
            </a:r>
            <a:r>
              <a:rPr lang="en-US" altLang="zh-CN" sz="2800">
                <a:ea typeface="SimSun" charset="0"/>
                <a:sym typeface="+mn-ea"/>
              </a:rPr>
              <a:t> compare</a:t>
            </a:r>
            <a:r>
              <a:rPr lang="zh-CN" altLang="en-US" sz="2800">
                <a:ea typeface="SimSun" charset="0"/>
                <a:sym typeface="+mn-ea"/>
              </a:rPr>
              <a:t>，他也是返回</a:t>
            </a:r>
            <a:r>
              <a:rPr lang="en-US" altLang="zh-CN" sz="2800">
                <a:ea typeface="SimSun" charset="0"/>
                <a:sym typeface="+mn-ea"/>
              </a:rPr>
              <a:t> -1</a:t>
            </a:r>
            <a:r>
              <a:rPr lang="zh-CN" altLang="en-US" sz="2800">
                <a:ea typeface="SimSun" charset="0"/>
                <a:sym typeface="+mn-ea"/>
              </a:rPr>
              <a:t>、</a:t>
            </a:r>
            <a:r>
              <a:rPr lang="en-US" altLang="zh-CN" sz="2800">
                <a:ea typeface="SimSun" charset="0"/>
                <a:sym typeface="+mn-ea"/>
              </a:rPr>
              <a:t>1</a:t>
            </a:r>
            <a:r>
              <a:rPr lang="zh-CN" altLang="en-US" sz="2800">
                <a:ea typeface="SimSun" charset="0"/>
                <a:sym typeface="+mn-ea"/>
              </a:rPr>
              <a:t>、</a:t>
            </a:r>
            <a:r>
              <a:rPr lang="en-US" altLang="zh-CN" sz="2800">
                <a:ea typeface="SimSun" charset="0"/>
                <a:sym typeface="+mn-ea"/>
              </a:rPr>
              <a:t>0 </a:t>
            </a:r>
            <a:r>
              <a:rPr lang="zh-CN" altLang="en-US" sz="2800">
                <a:ea typeface="SimSun" charset="0"/>
                <a:sym typeface="+mn-ea"/>
              </a:rPr>
              <a:t>表示大小关系。此外，</a:t>
            </a:r>
            <a:r>
              <a:rPr lang="en-US" altLang="zh-CN" sz="2800">
                <a:ea typeface="SimSun" charset="0"/>
                <a:sym typeface="+mn-ea"/>
              </a:rPr>
              <a:t>C++20 </a:t>
            </a:r>
            <a:r>
              <a:rPr lang="zh-CN" altLang="en-US" sz="2800">
                <a:ea typeface="SimSun" charset="0"/>
                <a:sym typeface="+mn-ea"/>
              </a:rPr>
              <a:t>中引入了</a:t>
            </a:r>
            <a:r>
              <a:rPr lang="en-US" altLang="zh-CN" sz="2800">
                <a:ea typeface="SimSun" charset="0"/>
                <a:sym typeface="+mn-ea"/>
              </a:rPr>
              <a:t> &lt;=&gt; </a:t>
            </a:r>
            <a:r>
              <a:rPr lang="zh-CN" altLang="en-US" sz="2800">
                <a:ea typeface="SimSun" charset="0"/>
                <a:sym typeface="+mn-ea"/>
              </a:rPr>
              <a:t>这个万能比较运算符，意在取代</a:t>
            </a:r>
            <a:r>
              <a:rPr lang="en-US" altLang="zh-CN" sz="2800">
                <a:ea typeface="SimSun" charset="0"/>
                <a:sym typeface="+mn-ea"/>
              </a:rPr>
              <a:t> compare </a:t>
            </a:r>
            <a:r>
              <a:rPr lang="zh-CN" altLang="en-US" sz="2800">
                <a:ea typeface="SimSun" charset="0"/>
                <a:sym typeface="+mn-ea"/>
              </a:rPr>
              <a:t>成为标准，不过这个更加强类型一点。</a:t>
            </a:r>
            <a:endParaRPr lang="en-US" altLang="zh-CN" sz="2800">
              <a:ea typeface="SimSun" charset="0"/>
              <a:sym typeface="+mn-ea"/>
            </a:endParaRPr>
          </a:p>
          <a:p>
            <a:r>
              <a:rPr lang="zh-CN" altLang="en-US" sz="2800">
                <a:ea typeface="SimSun" charset="0"/>
                <a:sym typeface="+mn-ea"/>
              </a:rPr>
              <a:t>总之，</a:t>
            </a:r>
            <a:r>
              <a:rPr lang="en-US" altLang="zh-CN" sz="2800">
                <a:ea typeface="SimSun" charset="0"/>
                <a:sym typeface="+mn-ea"/>
              </a:rPr>
              <a:t>a == b </a:t>
            </a:r>
            <a:r>
              <a:rPr lang="zh-CN" altLang="en-US" sz="2800">
                <a:ea typeface="SimSun" charset="0"/>
                <a:sym typeface="+mn-ea"/>
              </a:rPr>
              <a:t>和</a:t>
            </a:r>
            <a:r>
              <a:rPr lang="en-US" altLang="zh-CN" sz="2800">
                <a:ea typeface="SimSun" charset="0"/>
                <a:sym typeface="+mn-ea"/>
              </a:rPr>
              <a:t> !a.compare(b) </a:t>
            </a:r>
            <a:r>
              <a:rPr lang="zh-CN" altLang="en-US" sz="2800">
                <a:ea typeface="SimSun" charset="0"/>
                <a:sym typeface="+mn-ea"/>
              </a:rPr>
              <a:t>等价。</a:t>
            </a:r>
            <a:endParaRPr lang="zh-CN" altLang="en-US" sz="2800">
              <a:ea typeface="SimSun" charset="0"/>
              <a:sym typeface="+mn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34005</Words>
  <Application>WPS Presentation</Application>
  <PresentationFormat>宽屏</PresentationFormat>
  <Paragraphs>1382</Paragraphs>
  <Slides>162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162</vt:i4>
      </vt:variant>
    </vt:vector>
  </HeadingPairs>
  <TitlesOfParts>
    <vt:vector size="174" baseType="lpstr">
      <vt:lpstr>Arial</vt:lpstr>
      <vt:lpstr>SimSun</vt:lpstr>
      <vt:lpstr>Wingdings</vt:lpstr>
      <vt:lpstr>Liberation Sans</vt:lpstr>
      <vt:lpstr>SimSun</vt:lpstr>
      <vt:lpstr>文泉驿微米黑</vt:lpstr>
      <vt:lpstr>SimSun</vt:lpstr>
      <vt:lpstr>Microsoft YaHei</vt:lpstr>
      <vt:lpstr>Arial Unicode MS</vt:lpstr>
      <vt:lpstr>MathJax_Vector</vt:lpstr>
      <vt:lpstr>DroidSansMono Nerd Font</vt:lpstr>
      <vt:lpstr>Default Design</vt:lpstr>
      <vt:lpstr>C++ 系列课：字符与字符串</vt:lpstr>
      <vt:lpstr>课程安排</vt:lpstr>
      <vt:lpstr>ASCII 码</vt:lpstr>
      <vt:lpstr>计算机如何表达字符</vt:lpstr>
      <vt:lpstr>计算机如何表达字符</vt:lpstr>
      <vt:lpstr>计算机如何表达字符</vt:lpstr>
      <vt:lpstr>关于控制字符的一个冷知识</vt:lpstr>
      <vt:lpstr>关于控制字符的一个冷知识</vt:lpstr>
      <vt:lpstr>C 语言字符串</vt:lpstr>
      <vt:lpstr>C 语言中的字符类型 char</vt:lpstr>
      <vt:lpstr>“char 即整数”思想应用举例</vt:lpstr>
      <vt:lpstr>“char 即整数”思想应用举例</vt:lpstr>
      <vt:lpstr>C 语言帮手函数</vt:lpstr>
      <vt:lpstr>帮手函数大全</vt:lpstr>
      <vt:lpstr>帮手函数大全</vt:lpstr>
      <vt:lpstr>关于 char 类型的一个冷知识</vt:lpstr>
      <vt:lpstr>关于 char 类型的一个冷知识</vt:lpstr>
      <vt:lpstr>C 语言中的字符串</vt:lpstr>
      <vt:lpstr>C 语言中的字符串</vt:lpstr>
      <vt:lpstr>C 语言字符串的特点</vt:lpstr>
      <vt:lpstr>“0结尾字符串”知识点应用举例</vt:lpstr>
      <vt:lpstr>“0结尾字符串”知识点应用举例</vt:lpstr>
      <vt:lpstr>C 语言转义符</vt:lpstr>
      <vt:lpstr>C 语言转义符</vt:lpstr>
      <vt:lpstr>C 语言转义符</vt:lpstr>
      <vt:lpstr>C 语言转义符</vt:lpstr>
      <vt:lpstr>C 语言转义符</vt:lpstr>
      <vt:lpstr>C 语言转义符</vt:lpstr>
      <vt:lpstr>% 和 \ 的异同</vt:lpstr>
      <vt:lpstr>C++ 字符串类</vt:lpstr>
      <vt:lpstr>C 语言字符串操作繁琐</vt:lpstr>
      <vt:lpstr>封装的 std::string 应运而生</vt:lpstr>
      <vt:lpstr>封装的 std::string 应运而生</vt:lpstr>
      <vt:lpstr>C++ 字符串和 C 字符串的不同</vt:lpstr>
      <vt:lpstr>printf 指定类型繁琐</vt:lpstr>
      <vt:lpstr>泛型的 iostream 应运而生</vt:lpstr>
      <vt:lpstr>c_str 和 data 的区别</vt:lpstr>
      <vt:lpstr>c_str 和 data 的区别</vt:lpstr>
      <vt:lpstr>字符串的连接（+ 运算符）</vt:lpstr>
      <vt:lpstr>字符串的连接（+ 运算符）</vt:lpstr>
      <vt:lpstr>C++14 新特性：自定义字面量后缀</vt:lpstr>
      <vt:lpstr>C++14 新特性：自定义字面量后缀</vt:lpstr>
      <vt:lpstr>C++14 新特性：自定义字面量后缀</vt:lpstr>
      <vt:lpstr>小彭老师锐评：何谓“键盘压力”</vt:lpstr>
      <vt:lpstr>chrono 和 complex 也定义了一些 literials</vt:lpstr>
      <vt:lpstr>std::literials 内部定义一览</vt:lpstr>
      <vt:lpstr>字符串 &lt;--&gt; 数字</vt:lpstr>
      <vt:lpstr>java 经典操作：字符串 + 数字 = 字符串</vt:lpstr>
      <vt:lpstr>std::to_string 数字转字符串</vt:lpstr>
      <vt:lpstr>to_string 应用案例</vt:lpstr>
      <vt:lpstr>std::to_wstring 数字转宽字符串</vt:lpstr>
      <vt:lpstr>std::sto* 字符串转数字</vt:lpstr>
      <vt:lpstr>stoi 应用案例</vt:lpstr>
      <vt:lpstr>stoi 的第二参数：&amp;pos</vt:lpstr>
      <vt:lpstr>stoi 的 &amp;pos 参数实战案例</vt:lpstr>
      <vt:lpstr>stoi 抛出异常的情况</vt:lpstr>
      <vt:lpstr>stoi 的第三参数：base</vt:lpstr>
      <vt:lpstr>stoi 的 base 参数实战案例</vt:lpstr>
      <vt:lpstr>冷知识：stof 支持科学计数法</vt:lpstr>
      <vt:lpstr>字符串流</vt:lpstr>
      <vt:lpstr>那 to_string 能不能指定十六进制？</vt:lpstr>
      <vt:lpstr>cout 支持十六进制</vt:lpstr>
      <vt:lpstr>官方推荐用 stringstream 取代 to_string</vt:lpstr>
      <vt:lpstr>stringstream 也可以取代 stoi</vt:lpstr>
      <vt:lpstr>字符串常用操作</vt:lpstr>
      <vt:lpstr>at 获取指定位置的字符</vt:lpstr>
      <vt:lpstr>at 获取指定位置的字符</vt:lpstr>
      <vt:lpstr>获取字符串长度有两种写法……</vt:lpstr>
      <vt:lpstr>substr 切下一段子字符串</vt:lpstr>
      <vt:lpstr>substr 切下一段子字符串</vt:lpstr>
      <vt:lpstr>find 寻找子字符串</vt:lpstr>
      <vt:lpstr>find 寻找子字符串</vt:lpstr>
      <vt:lpstr>find 寻找子字符串</vt:lpstr>
      <vt:lpstr>find 寻找子字符串</vt:lpstr>
      <vt:lpstr>(size_t)-1 更专业的写法</vt:lpstr>
      <vt:lpstr>find 寻找子字符串</vt:lpstr>
      <vt:lpstr>find 寻找子字符串</vt:lpstr>
      <vt:lpstr>find 应用案例：计算子字符串出现了多少次</vt:lpstr>
      <vt:lpstr>官方文档对 find 的描述</vt:lpstr>
      <vt:lpstr>反向查找 rfind</vt:lpstr>
      <vt:lpstr>find_first_of 寻找集合内任意字符</vt:lpstr>
      <vt:lpstr>find_first_of 寻找集合内任意字符</vt:lpstr>
      <vt:lpstr>find_first_of 应用案例：按空格分割字符串</vt:lpstr>
      <vt:lpstr>find_first_of 应用案例：按空格分割字符串</vt:lpstr>
      <vt:lpstr>find_first_not_of 寻找不在集合内的字符</vt:lpstr>
      <vt:lpstr>举一反三：find_last_of、find_last_not_of</vt:lpstr>
      <vt:lpstr>replace 替换一段子字符串</vt:lpstr>
      <vt:lpstr>replace 替换一段子字符串</vt:lpstr>
      <vt:lpstr>replace 替换一段子字符串</vt:lpstr>
      <vt:lpstr>replace 批量替换字符串</vt:lpstr>
      <vt:lpstr>官方文档对 replace 的描述</vt:lpstr>
      <vt:lpstr>边界情况总结</vt:lpstr>
      <vt:lpstr>append 追加一段字符串</vt:lpstr>
      <vt:lpstr>append 追加一段字符串</vt:lpstr>
      <vt:lpstr>运算符 + 和 +=</vt:lpstr>
      <vt:lpstr>insert 插入一段字符串</vt:lpstr>
      <vt:lpstr>insert 插入一段字符串</vt:lpstr>
      <vt:lpstr>运算符 ==、!=、&gt;、&lt;、&gt;=、&lt;=</vt:lpstr>
      <vt:lpstr>通用的比较函数 compare</vt:lpstr>
      <vt:lpstr>C++20 新增：starts_with 和 ends_with</vt:lpstr>
      <vt:lpstr>和 vector 相似的地方</vt:lpstr>
      <vt:lpstr>字符串胖指针</vt:lpstr>
      <vt:lpstr>C 语言 0 结尾字符串</vt:lpstr>
      <vt:lpstr>0 结尾字符串的缺点</vt:lpstr>
      <vt:lpstr>胖指针大法横空出世</vt:lpstr>
      <vt:lpstr>用胖指针表示字符串</vt:lpstr>
      <vt:lpstr>用胖指针表示字符串</vt:lpstr>
      <vt:lpstr>强引用胖指针：string</vt:lpstr>
      <vt:lpstr>弱引用胖指针：string_view</vt:lpstr>
      <vt:lpstr>string_view 案例</vt:lpstr>
      <vt:lpstr>强弱引用の安全守则</vt:lpstr>
      <vt:lpstr>来点小彭老师地狱比喻？</vt:lpstr>
      <vt:lpstr>弱引用失效案例</vt:lpstr>
      <vt:lpstr>举例：常见容器及其相应的弱引用</vt:lpstr>
      <vt:lpstr>字符串用 substr 切片</vt:lpstr>
      <vt:lpstr>string_view 的重要用途：高效地切片</vt:lpstr>
      <vt:lpstr>remove_prefix、remove_suffix</vt:lpstr>
      <vt:lpstr>string_view 也可以被放进容器</vt:lpstr>
      <vt:lpstr>很多 string 的成员函数也支持 string_view</vt:lpstr>
      <vt:lpstr>小彭老师学到了黑科技</vt:lpstr>
      <vt:lpstr>string_view 和 string 的共同点</vt:lpstr>
      <vt:lpstr>类型转换规则一览</vt:lpstr>
      <vt:lpstr>string_view 源码大赏</vt:lpstr>
      <vt:lpstr>string_view 源码大赏</vt:lpstr>
      <vt:lpstr>string_view 源码大赏</vt:lpstr>
      <vt:lpstr>标准库 string 源码解析</vt:lpstr>
      <vt:lpstr>string 的本质是 basic_string</vt:lpstr>
      <vt:lpstr>string 的本质是 basic_string</vt:lpstr>
      <vt:lpstr>string 源码解析</vt:lpstr>
      <vt:lpstr>string 的空基类优化</vt:lpstr>
      <vt:lpstr>string 的空基类优化</vt:lpstr>
      <vt:lpstr>string 的空基类优化</vt:lpstr>
      <vt:lpstr>string 的空基类优化</vt:lpstr>
      <vt:lpstr>有无空基类优化的对比</vt:lpstr>
      <vt:lpstr>空基类优化：实验</vt:lpstr>
      <vt:lpstr>string 的小字符串优化</vt:lpstr>
      <vt:lpstr>string 的小字符串优化</vt:lpstr>
      <vt:lpstr>string 的小字符串优化</vt:lpstr>
      <vt:lpstr>string 内存分布示意图</vt:lpstr>
      <vt:lpstr>vector 内存分布示意图</vt:lpstr>
      <vt:lpstr>string 的 append 实现</vt:lpstr>
      <vt:lpstr>string 的 append 实现</vt:lpstr>
      <vt:lpstr>char_traits 内函数的实现</vt:lpstr>
      <vt:lpstr>Unicode 与宽字符</vt:lpstr>
      <vt:lpstr>计算机如何表示中文？</vt:lpstr>
      <vt:lpstr>计算机如何表示中文？</vt:lpstr>
      <vt:lpstr>PowerPoint 演示文稿</vt:lpstr>
      <vt:lpstr>PowerPoint 演示文稿</vt:lpstr>
      <vt:lpstr>UTF-32</vt:lpstr>
      <vt:lpstr>UTF-32 的弊端</vt:lpstr>
      <vt:lpstr>PowerPoint 演示文稿</vt:lpstr>
      <vt:lpstr>PowerPoint 演示文稿</vt:lpstr>
      <vt:lpstr>读写双方编码格式不同：会导致乱码</vt:lpstr>
      <vt:lpstr>PowerPoint 演示文稿</vt:lpstr>
      <vt:lpstr>PowerPoint 演示文稿</vt:lpstr>
      <vt:lpstr>PowerPoint 演示文稿</vt:lpstr>
      <vt:lpstr>PowerPoint 演示文稿</vt:lpstr>
      <vt:lpstr>实验代码（course/15/09/a.cpp）</vt:lpstr>
      <vt:lpstr>实验代码（course/15/09/b.cpp）</vt:lpstr>
      <vt:lpstr>Linux 命令行实验</vt:lpstr>
      <vt:lpstr>性能优化实战（作业）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bate</dc:creator>
  <cp:lastModifiedBy>bate</cp:lastModifiedBy>
  <cp:revision>974</cp:revision>
  <dcterms:created xsi:type="dcterms:W3CDTF">2022-07-16T09:46:19Z</dcterms:created>
  <dcterms:modified xsi:type="dcterms:W3CDTF">2022-07-16T09:46:19Z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1033-11.1.0.10702</vt:lpwstr>
  </property>
</Properties>
</file>

<file path=docProps/thumbnail.jpeg>
</file>